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52" y="3783678"/>
            <a:ext cx="5425910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3EAF-C973-4676-AE1C-E6373AA3518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5084-73CC-4320-A0E6-C9DB84BDA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49713" y="163088"/>
            <a:ext cx="11234849" cy="652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530" y="681135"/>
            <a:ext cx="102823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DIN Next Stencil Rust Heavy" panose="04020905030B07030202" pitchFamily="82" charset="0"/>
              </a:rPr>
              <a:t>Your Business, </a:t>
            </a:r>
          </a:p>
          <a:p>
            <a:pPr algn="ctr"/>
            <a:r>
              <a:rPr lang="en-US" sz="6000" b="1" dirty="0" smtClean="0">
                <a:latin typeface="DIN Next Stencil Rust Heavy" panose="04020905030B07030202" pitchFamily="82" charset="0"/>
              </a:rPr>
              <a:t>Public Schools and OHSET</a:t>
            </a:r>
          </a:p>
          <a:p>
            <a:pPr algn="ctr"/>
            <a:endParaRPr lang="en-US" dirty="0" smtClean="0">
              <a:latin typeface="DIN Next Stencil Rust Heavy" panose="04020905030B07030202" pitchFamily="82" charset="0"/>
            </a:endParaRPr>
          </a:p>
          <a:p>
            <a:pPr algn="ctr"/>
            <a:r>
              <a:rPr lang="en-US" sz="4000" dirty="0" smtClean="0">
                <a:latin typeface="DIN Next Stencil Rust Heavy" panose="04020905030B07030202" pitchFamily="82" charset="0"/>
              </a:rPr>
              <a:t>Conflict of Interest</a:t>
            </a:r>
          </a:p>
          <a:p>
            <a:pPr algn="ctr"/>
            <a:r>
              <a:rPr lang="en-US" sz="4000" dirty="0" smtClean="0">
                <a:latin typeface="DIN Next Stencil Rust Heavy" panose="04020905030B07030202" pitchFamily="82" charset="0"/>
              </a:rPr>
              <a:t>Ethics and Integrity</a:t>
            </a:r>
          </a:p>
          <a:p>
            <a:pPr algn="ctr"/>
            <a:r>
              <a:rPr lang="en-US" sz="4000" dirty="0" smtClean="0">
                <a:latin typeface="DIN Next Stencil Rust Heavy" panose="04020905030B07030202" pitchFamily="82" charset="0"/>
              </a:rPr>
              <a:t>Common Sense Approach</a:t>
            </a:r>
          </a:p>
          <a:p>
            <a:pPr algn="ctr"/>
            <a:endParaRPr lang="en-US" sz="4000" dirty="0">
              <a:latin typeface="DIN Next Stencil Rust Heavy" panose="04020905030B070302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835" y="3893849"/>
            <a:ext cx="5425910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187" y="1474369"/>
            <a:ext cx="6387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Prohibited use of position is using or the perception that you are using your official position to avoid financial detriment to any of the above.</a:t>
            </a:r>
          </a:p>
          <a:p>
            <a:endParaRPr lang="en-US" sz="2800" dirty="0"/>
          </a:p>
          <a:p>
            <a:r>
              <a:rPr lang="en-US" sz="2800" dirty="0" smtClean="0"/>
              <a:t>This can happen even if a conflict of interest has been disclosed.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2187" y="766483"/>
            <a:ext cx="638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we MUST Avoid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91" y="245128"/>
            <a:ext cx="2995778" cy="39638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330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071" y="1147765"/>
            <a:ext cx="656216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Public Official</a:t>
            </a:r>
          </a:p>
          <a:p>
            <a:endParaRPr lang="en-US" dirty="0"/>
          </a:p>
          <a:p>
            <a:r>
              <a:rPr lang="en-US" sz="3200" dirty="0" smtClean="0"/>
              <a:t>You as a volunteer of a public school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495" y="3573430"/>
            <a:ext cx="65487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a person who volunteers for the school district, you are a public official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YOU, your business(</a:t>
            </a:r>
            <a:r>
              <a:rPr lang="en-US" sz="2800" dirty="0" err="1"/>
              <a:t>es</a:t>
            </a:r>
            <a:r>
              <a:rPr lang="en-US" sz="2800" dirty="0"/>
              <a:t>) and your immediate family are impacted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55" y="739103"/>
            <a:ext cx="4749196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588" y="618565"/>
            <a:ext cx="65621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Public Official</a:t>
            </a:r>
          </a:p>
          <a:p>
            <a:endParaRPr lang="en-US" dirty="0"/>
          </a:p>
          <a:p>
            <a:r>
              <a:rPr lang="en-US" sz="3200" dirty="0" smtClean="0"/>
              <a:t>You as a volunteer of a public school</a:t>
            </a:r>
          </a:p>
          <a:p>
            <a:endParaRPr lang="en-US" sz="3200" dirty="0" smtClean="0"/>
          </a:p>
          <a:p>
            <a:r>
              <a:rPr lang="en-US" sz="3200" dirty="0" smtClean="0"/>
              <a:t>Your Employer</a:t>
            </a:r>
            <a:endParaRPr lang="en-US" sz="3200" dirty="0"/>
          </a:p>
          <a:p>
            <a:r>
              <a:rPr lang="en-US" sz="3200" dirty="0" smtClean="0"/>
              <a:t>Your Family</a:t>
            </a:r>
          </a:p>
          <a:p>
            <a:r>
              <a:rPr lang="en-US" sz="3200" dirty="0" smtClean="0"/>
              <a:t>Your Business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0648" y="4434042"/>
            <a:ext cx="6548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Doesn’t </a:t>
            </a:r>
            <a:r>
              <a:rPr lang="en-US" sz="2800" dirty="0"/>
              <a:t>matter if you own, have interest in, are an employee, director, agent, etc.</a:t>
            </a:r>
          </a:p>
          <a:p>
            <a:r>
              <a:rPr lang="en-US" sz="2800" dirty="0" smtClean="0"/>
              <a:t>Member of the household:  “any person who resides with the public official candidate.”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65" y="1131963"/>
            <a:ext cx="47434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0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29" y="632012"/>
            <a:ext cx="816236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Potential Conflict of Interest</a:t>
            </a:r>
          </a:p>
          <a:p>
            <a:endParaRPr lang="en-US" dirty="0"/>
          </a:p>
          <a:p>
            <a:r>
              <a:rPr lang="en-US" sz="3200" dirty="0" smtClean="0"/>
              <a:t>Disclose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Doesn’t change your responsibility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1329" y="3079376"/>
            <a:ext cx="6293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Potential conflict of interest:  any action or any decision or recommendation by a person acting in a capacity as a public official, the effect of which could be to the private financial benefit or detriment of the person or the person’s relative, or a business with which the person or the person’s relative is associated.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75" y="1102658"/>
            <a:ext cx="4484595" cy="25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954741"/>
            <a:ext cx="82699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Decision Making Process</a:t>
            </a:r>
          </a:p>
          <a:p>
            <a:endParaRPr lang="en-US" dirty="0"/>
          </a:p>
          <a:p>
            <a:r>
              <a:rPr lang="en-US" sz="3200" dirty="0" smtClean="0"/>
              <a:t>Don’t Advocate</a:t>
            </a:r>
          </a:p>
          <a:p>
            <a:r>
              <a:rPr lang="en-US" sz="3200" dirty="0" smtClean="0"/>
              <a:t>Let someone else facilitate if necessary</a:t>
            </a:r>
          </a:p>
          <a:p>
            <a:r>
              <a:rPr lang="en-US" sz="3200" dirty="0" smtClean="0"/>
              <a:t>Team Money – Team Decision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7" y="3826810"/>
            <a:ext cx="636437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33" y="536856"/>
            <a:ext cx="4767540" cy="31610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0375" y="349624"/>
            <a:ext cx="63139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Compensation Package</a:t>
            </a:r>
          </a:p>
          <a:p>
            <a:endParaRPr lang="en-US" sz="3200" dirty="0" smtClean="0"/>
          </a:p>
          <a:p>
            <a:r>
              <a:rPr lang="en-US" sz="3200" dirty="0" smtClean="0"/>
              <a:t>Can be different per provider or per district</a:t>
            </a:r>
          </a:p>
          <a:p>
            <a:r>
              <a:rPr lang="en-US" sz="3200" dirty="0" smtClean="0"/>
              <a:t>Must be approved by School Board/Officials</a:t>
            </a:r>
          </a:p>
          <a:p>
            <a:r>
              <a:rPr lang="en-US" sz="3200" dirty="0" smtClean="0"/>
              <a:t>Includes monetary and in-kind</a:t>
            </a:r>
          </a:p>
          <a:p>
            <a:r>
              <a:rPr lang="en-US" sz="3200" dirty="0" smtClean="0"/>
              <a:t>All Services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Hauling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Arena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Shirt Sales</a:t>
            </a:r>
          </a:p>
          <a:p>
            <a:r>
              <a:rPr lang="en-US" sz="3200" dirty="0" smtClean="0"/>
              <a:t>Profit NOT an element</a:t>
            </a:r>
            <a:endParaRPr lang="en-US" sz="3200" dirty="0"/>
          </a:p>
        </p:txBody>
      </p:sp>
      <p:sp>
        <p:nvSpPr>
          <p:cNvPr id="3" name="AutoShape 2" descr="The Power of Imagining Ten Thousand Dollars | The New Yor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376" y="1304365"/>
            <a:ext cx="8390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Compensation Package</a:t>
            </a:r>
          </a:p>
          <a:p>
            <a:endParaRPr lang="en-US" sz="3200" dirty="0" smtClean="0"/>
          </a:p>
          <a:p>
            <a:r>
              <a:rPr lang="en-US" sz="3200" dirty="0" smtClean="0"/>
              <a:t>In writing!</a:t>
            </a:r>
          </a:p>
          <a:p>
            <a:r>
              <a:rPr lang="en-US" sz="3200" dirty="0" smtClean="0"/>
              <a:t>Submit to the school</a:t>
            </a:r>
          </a:p>
          <a:p>
            <a:r>
              <a:rPr lang="en-US" sz="3200" dirty="0" smtClean="0"/>
              <a:t>Include “what ifs”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25" y="473174"/>
            <a:ext cx="3752010" cy="375201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235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DIN Next Stencil Rust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Bothum, Candi</dc:creator>
  <cp:lastModifiedBy>Bothum, Candi</cp:lastModifiedBy>
  <cp:revision>10</cp:revision>
  <dcterms:created xsi:type="dcterms:W3CDTF">2021-10-30T03:45:42Z</dcterms:created>
  <dcterms:modified xsi:type="dcterms:W3CDTF">2021-10-30T18:04:26Z</dcterms:modified>
</cp:coreProperties>
</file>