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6" r:id="rId3"/>
    <p:sldId id="287" r:id="rId4"/>
    <p:sldId id="313" r:id="rId5"/>
    <p:sldId id="284" r:id="rId6"/>
    <p:sldId id="288" r:id="rId7"/>
    <p:sldId id="290" r:id="rId8"/>
    <p:sldId id="291" r:id="rId9"/>
    <p:sldId id="297" r:id="rId10"/>
    <p:sldId id="298" r:id="rId11"/>
    <p:sldId id="330" r:id="rId12"/>
    <p:sldId id="299" r:id="rId13"/>
    <p:sldId id="300" r:id="rId14"/>
    <p:sldId id="301" r:id="rId15"/>
    <p:sldId id="331" r:id="rId16"/>
    <p:sldId id="325" r:id="rId17"/>
    <p:sldId id="323" r:id="rId18"/>
    <p:sldId id="321" r:id="rId19"/>
    <p:sldId id="319" r:id="rId20"/>
    <p:sldId id="317" r:id="rId21"/>
    <p:sldId id="316" r:id="rId22"/>
    <p:sldId id="324" r:id="rId23"/>
    <p:sldId id="305" r:id="rId24"/>
    <p:sldId id="333" r:id="rId25"/>
    <p:sldId id="334" r:id="rId26"/>
    <p:sldId id="335" r:id="rId27"/>
    <p:sldId id="289" r:id="rId28"/>
    <p:sldId id="306" r:id="rId29"/>
    <p:sldId id="307" r:id="rId30"/>
    <p:sldId id="320" r:id="rId31"/>
    <p:sldId id="328" r:id="rId32"/>
    <p:sldId id="329" r:id="rId33"/>
    <p:sldId id="332" r:id="rId34"/>
    <p:sldId id="308" r:id="rId35"/>
    <p:sldId id="309" r:id="rId36"/>
    <p:sldId id="310" r:id="rId37"/>
    <p:sldId id="312" r:id="rId3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2" autoAdjust="0"/>
    <p:restoredTop sz="76579" autoAdjust="0"/>
  </p:normalViewPr>
  <p:slideViewPr>
    <p:cSldViewPr>
      <p:cViewPr varScale="1">
        <p:scale>
          <a:sx n="68" d="100"/>
          <a:sy n="68" d="100"/>
        </p:scale>
        <p:origin x="11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2B77A8-47A6-4B33-B7F2-EA7DD7998FDA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8D170A-D8A0-4866-B95C-FB6916AADB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5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7A3FF-5EE2-4856-8E7F-9A0C8EEED8A2}" type="datetimeFigureOut">
              <a:rPr lang="en-US"/>
              <a:pPr/>
              <a:t>11/15/2023</a:t>
            </a:fld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60167"/>
            <a:ext cx="5681980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6BED57-9A62-4993-9373-31C29F9E6E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ED57-9A62-4993-9373-31C29F9E6E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0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  Multi high school  districts with approvals from both HS and School District (intra-district transfer) between school years.  </a:t>
            </a:r>
          </a:p>
          <a:p>
            <a:r>
              <a:rPr lang="en-US" dirty="0"/>
              <a:t>Exceptions:  Between School districts, reciprocal transfers (money moves with child) between school years.</a:t>
            </a:r>
          </a:p>
        </p:txBody>
      </p:sp>
    </p:spTree>
    <p:extLst>
      <p:ext uri="{BB962C8B-B14F-4D97-AF65-F5344CB8AC3E}">
        <p14:creationId xmlns:p14="http://schemas.microsoft.com/office/powerpoint/2010/main" val="421807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  Multi high school  districts with approvals from both HS and School District (intra-district transfer) between school years.  </a:t>
            </a:r>
          </a:p>
          <a:p>
            <a:r>
              <a:rPr lang="en-US" dirty="0"/>
              <a:t>Exceptions:  Between School districts, reciprocal transfers (money moves with child) between school years.</a:t>
            </a:r>
          </a:p>
        </p:txBody>
      </p:sp>
    </p:spTree>
    <p:extLst>
      <p:ext uri="{BB962C8B-B14F-4D97-AF65-F5344CB8AC3E}">
        <p14:creationId xmlns:p14="http://schemas.microsoft.com/office/powerpoint/2010/main" val="387627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  Multi high school  districts with approvals from both HS and School District (intra-district transfer) between school years.  </a:t>
            </a:r>
          </a:p>
          <a:p>
            <a:r>
              <a:rPr lang="en-US" dirty="0"/>
              <a:t>Exceptions:  Between School districts, reciprocal transfers (money moves with child) between school years.</a:t>
            </a:r>
          </a:p>
        </p:txBody>
      </p:sp>
    </p:spTree>
    <p:extLst>
      <p:ext uri="{BB962C8B-B14F-4D97-AF65-F5344CB8AC3E}">
        <p14:creationId xmlns:p14="http://schemas.microsoft.com/office/powerpoint/2010/main" val="373109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09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schools/Charter schools/Alternative schools -  Private school forms a team, and students participate on it, or ride  for public HS based on curb address only (see above) </a:t>
            </a:r>
          </a:p>
        </p:txBody>
      </p:sp>
    </p:spTree>
    <p:extLst>
      <p:ext uri="{BB962C8B-B14F-4D97-AF65-F5344CB8AC3E}">
        <p14:creationId xmlns:p14="http://schemas.microsoft.com/office/powerpoint/2010/main" val="173029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schools/Charter schools/Alternative schools -  Private school forms a team, and students participate on it, or ride  for public HS based on curb address only (see above) </a:t>
            </a:r>
          </a:p>
        </p:txBody>
      </p:sp>
    </p:spTree>
    <p:extLst>
      <p:ext uri="{BB962C8B-B14F-4D97-AF65-F5344CB8AC3E}">
        <p14:creationId xmlns:p14="http://schemas.microsoft.com/office/powerpoint/2010/main" val="375727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GOING TO SCHOOL from home!</a:t>
            </a:r>
          </a:p>
          <a:p>
            <a:endParaRPr lang="en-US" dirty="0"/>
          </a:p>
          <a:p>
            <a:r>
              <a:rPr lang="en-US" dirty="0"/>
              <a:t>CREATED AN EXCEPTION FOR MID‐YEAR TRANSFERS WHEN THE SCHOOL OF REPRESENTATION DOES NOT CHANGE. Allows</a:t>
            </a:r>
          </a:p>
          <a:p>
            <a:r>
              <a:rPr lang="en-US" dirty="0"/>
              <a:t>eligibility to follow students transferring mid‐year between a full member school and an Associate Member school or home</a:t>
            </a:r>
          </a:p>
          <a:p>
            <a:r>
              <a:rPr lang="en-US" dirty="0"/>
              <a:t>school when the school of representation does not change. </a:t>
            </a:r>
            <a:r>
              <a:rPr lang="en-US" i="1" dirty="0"/>
              <a:t>(Rule 8.6.6 – Mid‐Year Transfers)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67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AN EXCEPTION FOR MID‐YEAR TRANSFERS WHEN THE SCHOOL OF REPRESENTATION DOES NOT CHANGE. Allows</a:t>
            </a:r>
          </a:p>
          <a:p>
            <a:r>
              <a:rPr lang="en-US" dirty="0"/>
              <a:t>eligibility to follow students transferring mid‐year between a full member school and an Associate Member school or home</a:t>
            </a:r>
          </a:p>
          <a:p>
            <a:r>
              <a:rPr lang="en-US" dirty="0"/>
              <a:t>school when the school of representation does not change. </a:t>
            </a:r>
            <a:r>
              <a:rPr lang="en-US" i="1" dirty="0"/>
              <a:t>(Rule 8.6.6 – Mid‐Year Transfers)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73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2696994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249153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 OHSET often start by ask the wrong question of the wrong people. </a:t>
            </a:r>
          </a:p>
          <a:p>
            <a:r>
              <a:rPr lang="en-US" dirty="0"/>
              <a:t>Advisor/coach asks District chair  “Is this athlete eligible for the OHSET team (this year or this meet)?”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47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121601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64714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128465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if can go through OSAA process for waiver/exception, if student is going to do OSAA sports also.  If not, would need OHSET State Board Exception to participate, typically brought by district chair with District’s  indication of support/nonsupport. </a:t>
            </a:r>
          </a:p>
        </p:txBody>
      </p:sp>
    </p:spTree>
    <p:extLst>
      <p:ext uri="{BB962C8B-B14F-4D97-AF65-F5344CB8AC3E}">
        <p14:creationId xmlns:p14="http://schemas.microsoft.com/office/powerpoint/2010/main" val="2625381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 OHSET often start by ask the wrong question of the wrong people. </a:t>
            </a:r>
          </a:p>
          <a:p>
            <a:r>
              <a:rPr lang="en-US" dirty="0"/>
              <a:t>Advisor/coach asks District chair  “Is this athlete eligible for the OHSET team (this year or this meet)?”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0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 OHSET often start by ask the wrong question of the wrong people. </a:t>
            </a:r>
          </a:p>
          <a:p>
            <a:r>
              <a:rPr lang="en-US" dirty="0"/>
              <a:t>Advisor/coach asks District chair  “Is this athlete eligible for the OHSET team (this year or this meet)?”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47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 OHSET often start by ask the wrong question of the wrong people. </a:t>
            </a:r>
          </a:p>
          <a:p>
            <a:r>
              <a:rPr lang="en-US" dirty="0"/>
              <a:t>Advisor/coach asks District chair  “Is this athlete eligible for the OHSET team (this year or this meet)?”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2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 OHSET often start by ask the wrong question of the wrong people. </a:t>
            </a:r>
          </a:p>
          <a:p>
            <a:r>
              <a:rPr lang="en-US" dirty="0"/>
              <a:t>Advisor/coach asks District chair  “Is this athlete eligible for the OHSET team (this year or this meet)?”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92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not eligible, but allowed to participate </a:t>
            </a:r>
          </a:p>
          <a:p>
            <a:r>
              <a:rPr lang="en-US" dirty="0"/>
              <a:t>Cheating (Never a good lesson to teach our youth!) </a:t>
            </a:r>
          </a:p>
          <a:p>
            <a:r>
              <a:rPr lang="en-US" dirty="0"/>
              <a:t>OHSET insurance not in effect, so you assume liability  </a:t>
            </a:r>
          </a:p>
          <a:p>
            <a:r>
              <a:rPr lang="en-US" dirty="0"/>
              <a:t>any points earned forfeited, including team points </a:t>
            </a:r>
          </a:p>
          <a:p>
            <a:r>
              <a:rPr lang="en-US" dirty="0"/>
              <a:t>potential further penalties.</a:t>
            </a:r>
          </a:p>
        </p:txBody>
      </p:sp>
    </p:spTree>
    <p:extLst>
      <p:ext uri="{BB962C8B-B14F-4D97-AF65-F5344CB8AC3E}">
        <p14:creationId xmlns:p14="http://schemas.microsoft.com/office/powerpoint/2010/main" val="1124272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SCHOOL RULES APPLY / ATTENDANCE REQUIREMENTS per school  </a:t>
            </a:r>
            <a:endParaRPr lang="en-US" dirty="0"/>
          </a:p>
          <a:p>
            <a:r>
              <a:rPr lang="en-US" dirty="0"/>
              <a:t>Once eligible to begin with, what about eligibility as go through the season? (typically grades/or behavior) -  Follow OHSET and the High Schools code of conduct</a:t>
            </a:r>
          </a:p>
          <a:p>
            <a:r>
              <a:rPr lang="en-US" dirty="0"/>
              <a:t>Same eligibility requirements as for OSAA Varsity athletes at that school.  </a:t>
            </a:r>
          </a:p>
          <a:p>
            <a:r>
              <a:rPr lang="en-US" dirty="0"/>
              <a:t>Wide variation from school to school, and/or School district to school district, so  CHECK!  </a:t>
            </a:r>
          </a:p>
          <a:p>
            <a:r>
              <a:rPr lang="en-US" dirty="0"/>
              <a:t>May not be the same from OHSET team to OHSET team within an OHSET district.  </a:t>
            </a:r>
          </a:p>
          <a:p>
            <a:r>
              <a:rPr lang="en-US" dirty="0"/>
              <a:t>Use weekly academic check list as used for OSAA athletes in that school. </a:t>
            </a:r>
          </a:p>
        </p:txBody>
      </p:sp>
    </p:spTree>
    <p:extLst>
      <p:ext uri="{BB962C8B-B14F-4D97-AF65-F5344CB8AC3E}">
        <p14:creationId xmlns:p14="http://schemas.microsoft.com/office/powerpoint/2010/main" val="148464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Instead, ask the HS AD or designee, </a:t>
            </a:r>
            <a:endParaRPr lang="en-US" b="1" dirty="0"/>
          </a:p>
          <a:p>
            <a:r>
              <a:rPr lang="en-US" b="1" dirty="0"/>
              <a:t>(Main Point #1)   “Is this athlete eligible for OSAA Varsity sports (this year or this meet)?”</a:t>
            </a:r>
          </a:p>
          <a:p>
            <a:endParaRPr lang="en-US" b="1" dirty="0"/>
          </a:p>
          <a:p>
            <a:r>
              <a:rPr lang="en-US" b="1" dirty="0"/>
              <a:t>Because the school has all the eligibility data….</a:t>
            </a:r>
          </a:p>
        </p:txBody>
      </p:sp>
    </p:spTree>
    <p:extLst>
      <p:ext uri="{BB962C8B-B14F-4D97-AF65-F5344CB8AC3E}">
        <p14:creationId xmlns:p14="http://schemas.microsoft.com/office/powerpoint/2010/main" val="1961835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2554514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107396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3442873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3264317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Athletic Director – Build a relationship ( # of positive contacts, # negative contacts) </a:t>
            </a:r>
            <a:endParaRPr lang="en-US" dirty="0"/>
          </a:p>
          <a:p>
            <a:r>
              <a:rPr lang="en-US" dirty="0"/>
              <a:t>get to know them, get on their good side, </a:t>
            </a:r>
          </a:p>
          <a:p>
            <a:r>
              <a:rPr lang="en-US" dirty="0"/>
              <a:t>also with the person who does the detailed work on eligibility lists each week for OSAA athletes detail list that goes to teachers (office administration, secretaries, etc.)</a:t>
            </a:r>
          </a:p>
          <a:p>
            <a:r>
              <a:rPr lang="en-US" dirty="0"/>
              <a:t>get your athletes on that list</a:t>
            </a:r>
          </a:p>
          <a:p>
            <a:r>
              <a:rPr lang="en-US" dirty="0"/>
              <a:t>Volunteer your team and parents for school projects, the more visible the better.  </a:t>
            </a:r>
          </a:p>
          <a:p>
            <a:r>
              <a:rPr lang="en-US" dirty="0"/>
              <a:t>Get with your school’s booster club, and volunteer your team and parents for fundraisers/work.  </a:t>
            </a:r>
          </a:p>
          <a:p>
            <a:pPr lvl="1"/>
            <a:r>
              <a:rPr lang="en-US" dirty="0"/>
              <a:t>will likely become eligible for some funding from the Booster Club </a:t>
            </a:r>
          </a:p>
          <a:p>
            <a:pPr lvl="1"/>
            <a:r>
              <a:rPr lang="en-US" dirty="0"/>
              <a:t>Raise positive visibility of the OHSET team within the school</a:t>
            </a:r>
          </a:p>
        </p:txBody>
      </p:sp>
    </p:spTree>
    <p:extLst>
      <p:ext uri="{BB962C8B-B14F-4D97-AF65-F5344CB8AC3E}">
        <p14:creationId xmlns:p14="http://schemas.microsoft.com/office/powerpoint/2010/main" val="1579706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81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(Main Point #1, again)   Ask the HS AD or designee, “Is this athlete eligible for OSAA Varsity sports (this year or this meet)?”</a:t>
            </a:r>
          </a:p>
        </p:txBody>
      </p:sp>
    </p:spTree>
    <p:extLst>
      <p:ext uri="{BB962C8B-B14F-4D97-AF65-F5344CB8AC3E}">
        <p14:creationId xmlns:p14="http://schemas.microsoft.com/office/powerpoint/2010/main" val="4220639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(Main Point #1, again)   Ask the HS AD or designee, “Is this athlete eligible for OSAA Varsity sports (this year or this meet)?”</a:t>
            </a:r>
          </a:p>
        </p:txBody>
      </p:sp>
    </p:spTree>
    <p:extLst>
      <p:ext uri="{BB962C8B-B14F-4D97-AF65-F5344CB8AC3E}">
        <p14:creationId xmlns:p14="http://schemas.microsoft.com/office/powerpoint/2010/main" val="163935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Lots of potential data points that could affect eligibility</a:t>
            </a:r>
          </a:p>
        </p:txBody>
      </p:sp>
    </p:spTree>
    <p:extLst>
      <p:ext uri="{BB962C8B-B14F-4D97-AF65-F5344CB8AC3E}">
        <p14:creationId xmlns:p14="http://schemas.microsoft.com/office/powerpoint/2010/main" val="13960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OREGON </a:t>
            </a:r>
            <a:r>
              <a:rPr lang="en-US" b="1" u="sng" dirty="0"/>
              <a:t>HIGH SCHOOL</a:t>
            </a:r>
            <a:r>
              <a:rPr lang="en-US" dirty="0"/>
              <a:t> EQUESTRIAN TEAMS</a:t>
            </a:r>
          </a:p>
          <a:p>
            <a:r>
              <a:rPr lang="en-US" dirty="0"/>
              <a:t>is a High School Sport</a:t>
            </a:r>
          </a:p>
          <a:p>
            <a:r>
              <a:rPr lang="en-US" dirty="0"/>
              <a:t> so you compete for your high school</a:t>
            </a:r>
          </a:p>
          <a:p>
            <a:r>
              <a:rPr lang="en-US" dirty="0"/>
              <a:t>are held to the same standards as the other athletes in your school</a:t>
            </a:r>
          </a:p>
          <a:p>
            <a:r>
              <a:rPr lang="en-US" dirty="0"/>
              <a:t>earn same recognition in your school</a:t>
            </a:r>
          </a:p>
          <a:p>
            <a:r>
              <a:rPr lang="en-US" dirty="0"/>
              <a:t>where you are eligible to participate under OSAA rules </a:t>
            </a:r>
          </a:p>
        </p:txBody>
      </p:sp>
    </p:spTree>
    <p:extLst>
      <p:ext uri="{BB962C8B-B14F-4D97-AF65-F5344CB8AC3E}">
        <p14:creationId xmlns:p14="http://schemas.microsoft.com/office/powerpoint/2010/main" val="44645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standard for High School Sports in Oregon – each state has one.   In 1918, high school administrators met to establish rules on age, amateurism, attendance and scholarship.</a:t>
            </a:r>
          </a:p>
          <a:p>
            <a:r>
              <a:rPr lang="en-US" dirty="0"/>
              <a:t>they’ve already written a 137 page rule book (like we use horse industry standards)</a:t>
            </a:r>
          </a:p>
          <a:p>
            <a:r>
              <a:rPr lang="en-US" dirty="0"/>
              <a:t>has the resources to research and maintain and evolve</a:t>
            </a:r>
          </a:p>
          <a:p>
            <a:r>
              <a:rPr lang="en-US" dirty="0"/>
              <a:t>your school already is a member, and it’s the same rules the other sports in your school abide by</a:t>
            </a:r>
          </a:p>
          <a:p>
            <a:r>
              <a:rPr lang="en-US" dirty="0"/>
              <a:t>made up of representatives from your schools, except the paid staff.  </a:t>
            </a:r>
          </a:p>
          <a:p>
            <a:r>
              <a:rPr lang="en-US" dirty="0"/>
              <a:t>your schools make the OSAA rules. (Delegate Assembly and  Executive board 20-30 athletic districts)</a:t>
            </a:r>
          </a:p>
          <a:p>
            <a:endParaRPr lang="en-US" dirty="0"/>
          </a:p>
          <a:p>
            <a:r>
              <a:rPr lang="en-US" sz="2500" b="1" dirty="0"/>
              <a:t>Two main components – Residency and Academics</a:t>
            </a:r>
          </a:p>
        </p:txBody>
      </p:sp>
    </p:spTree>
    <p:extLst>
      <p:ext uri="{BB962C8B-B14F-4D97-AF65-F5344CB8AC3E}">
        <p14:creationId xmlns:p14="http://schemas.microsoft.com/office/powerpoint/2010/main" val="401386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 eligibility is based on the fact that:</a:t>
            </a:r>
            <a:endParaRPr lang="en-US" b="1" dirty="0"/>
          </a:p>
          <a:p>
            <a:r>
              <a:rPr lang="en-US" dirty="0"/>
              <a:t>MAP -  Based on curb address of athlete/parents. Which public HS’s attendance boundaries does that curb address fall in?  That is the HS where the student is eligible to participate </a:t>
            </a:r>
          </a:p>
        </p:txBody>
      </p:sp>
    </p:spTree>
    <p:extLst>
      <p:ext uri="{BB962C8B-B14F-4D97-AF65-F5344CB8AC3E}">
        <p14:creationId xmlns:p14="http://schemas.microsoft.com/office/powerpoint/2010/main" val="307379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eligible student must be enrolled full time and making satisfactory progress (OSAA RULE, Defined by each school!) per OSAA AND local school requirements</a:t>
            </a:r>
            <a:r>
              <a:rPr lang="en-US" b="1" i="1" dirty="0"/>
              <a:t>. </a:t>
            </a:r>
            <a:endParaRPr lang="en-US" dirty="0"/>
          </a:p>
          <a:p>
            <a:r>
              <a:rPr lang="en-US" dirty="0"/>
              <a:t>OSAA Rules  (same) + School rules for OSAA athletes (Vary between school districts) AND OSAA exceptions may vary, due to 20+ district appeals boards, can’t be totally consistent – OHSET can.</a:t>
            </a:r>
          </a:p>
        </p:txBody>
      </p:sp>
    </p:spTree>
    <p:extLst>
      <p:ext uri="{BB962C8B-B14F-4D97-AF65-F5344CB8AC3E}">
        <p14:creationId xmlns:p14="http://schemas.microsoft.com/office/powerpoint/2010/main" val="33570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5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99BB35-C9BC-4C64-BAA8-483DEA2643CA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0E9EA0-EDD6-4EBB-A489-FC318FF2D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7FD1-4C47-4DE3-AE2D-CA9BE7BF3701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5B9B-C1E2-41D4-AA93-577CA0391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F73D-A340-4E0D-952A-75AAD2119AF1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9175-86E2-4A44-AB76-65A8F46C3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C758-2EBE-4DAC-B426-B25A4A7E1D39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9ABA-DCF4-47D8-94A1-12A39B49B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76E0B-5600-4178-A570-14702D565C45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821F11-1120-4433-B750-253F023A5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996D50-BD7A-4EE6-8933-0781E6570442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3DD05B-368B-482F-AFFC-34C66D1B7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8E4140-A2CC-4B4E-BB84-FCB860781D0D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C7DC83-0775-455C-AD64-6E73ACD25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E636AB-944A-4BF2-BEDD-8440ED5690EF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D9A136-5DB5-4C74-BB72-DDA45CB02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51E0-9FA8-4408-B424-9CD1DCCB8642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ED84-33F6-493F-A26B-22F65934D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A3D4D8-184A-48E8-972E-34E5F6DAB27C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660A8-05E7-436A-9665-83D7ECFB8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663A66-0D82-4ED9-B45E-2CF49AB3C7CC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CFED92-7E06-4D70-B436-E71231863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817F1F0-AA6D-4EA8-AFFE-711A1C6F6883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E25BFD-C48E-47BA-AC0A-6F3EB93B5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8991600" cy="18297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OHSET</a:t>
            </a:r>
            <a:br>
              <a:rPr lang="en-US" sz="5400" dirty="0"/>
            </a:br>
            <a:r>
              <a:rPr lang="en-US" sz="4000" i="1" dirty="0"/>
              <a:t>Excellence in Equestrian Athletics</a:t>
            </a:r>
            <a:endParaRPr lang="en-US" sz="4000" dirty="0"/>
          </a:p>
        </p:txBody>
      </p:sp>
      <p:pic>
        <p:nvPicPr>
          <p:cNvPr id="14338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0" y="5478463"/>
            <a:ext cx="54864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65929" y="3415553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ucida Sans Unicode" pitchFamily="34" charset="0"/>
              </a:rPr>
              <a:t>2023-24 Coaches &amp; Advisors Training</a:t>
            </a:r>
          </a:p>
          <a:p>
            <a:r>
              <a:rPr lang="en-US" sz="2400" b="1" dirty="0">
                <a:solidFill>
                  <a:schemeClr val="tx2"/>
                </a:solidFill>
                <a:latin typeface="Lucida Sans Unicode" pitchFamily="34" charset="0"/>
              </a:rPr>
              <a:t>Hermiston, OR       10/01/23</a:t>
            </a:r>
          </a:p>
          <a:p>
            <a:r>
              <a:rPr lang="en-US" sz="2400" b="1" dirty="0">
                <a:solidFill>
                  <a:schemeClr val="tx2"/>
                </a:solidFill>
                <a:latin typeface="Lucida Sans Unicode" pitchFamily="34" charset="0"/>
              </a:rPr>
              <a:t>Springfield, OR       11/18/23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80CDE2-3280-47E9-BC9D-0AA85AC4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439422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Eligibility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Content Placeholder 1"/>
          <p:cNvSpPr txBox="1">
            <a:spLocks/>
          </p:cNvSpPr>
          <p:nvPr/>
        </p:nvSpPr>
        <p:spPr bwMode="auto">
          <a:xfrm>
            <a:off x="457200" y="9906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Entering 9th grade students </a:t>
            </a:r>
          </a:p>
          <a:p>
            <a:pPr marL="8223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Are 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immediately eligible at the high school they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initially enroll in 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as a freshman,  </a:t>
            </a:r>
            <a:r>
              <a:rPr lang="en-US" sz="24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regardless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of residency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marL="566737" lvl="1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66737" lvl="1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B9073-05B6-74E5-6C62-770F3E310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833"/>
            <a:ext cx="5410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8.6.3. 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Exceptions to Fundamental Rule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(Oregon School Activities Association    2022‐2023  p. 43)  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Content Placeholder 1"/>
          <p:cNvSpPr txBox="1">
            <a:spLocks/>
          </p:cNvSpPr>
          <p:nvPr/>
        </p:nvSpPr>
        <p:spPr bwMode="auto">
          <a:xfrm>
            <a:off x="457200" y="9906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Intra-District Transfers – </a:t>
            </a:r>
          </a:p>
          <a:p>
            <a:pPr marL="109537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Transfers within a multi-high school  district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Approvals from both high schools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Approval from their school district 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Transfer is between school years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  <p:extLst>
      <p:ext uri="{BB962C8B-B14F-4D97-AF65-F5344CB8AC3E}">
        <p14:creationId xmlns:p14="http://schemas.microsoft.com/office/powerpoint/2010/main" val="284298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Content Placeholder 1"/>
          <p:cNvSpPr txBox="1">
            <a:spLocks/>
          </p:cNvSpPr>
          <p:nvPr/>
        </p:nvSpPr>
        <p:spPr bwMode="auto">
          <a:xfrm>
            <a:off x="457200" y="9906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Inter-District transfers -  Between school districts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Also called Reciprocal Transfers 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Approvals from both high schools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Approval from both school districts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State Funding moves between school districts 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Transfer is between school years</a:t>
            </a: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Content Placeholder 1"/>
          <p:cNvSpPr txBox="1">
            <a:spLocks/>
          </p:cNvSpPr>
          <p:nvPr/>
        </p:nvSpPr>
        <p:spPr bwMode="auto">
          <a:xfrm>
            <a:off x="457200" y="5334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Co-Operative Sponsorships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Standard curb address school where student lives, can’t field an OHSET team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Students are eligible for OSAA sports at their curb address  school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All eligible at that school and all eligible within that school’s attendance boundaries, will go as one group</a:t>
            </a:r>
          </a:p>
          <a:p>
            <a:pPr marL="392113" lvl="1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Then participate as part of the sponsoring  school’s OHSET team (see Co-Op guidelines)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Content Placeholder 1"/>
          <p:cNvSpPr txBox="1">
            <a:spLocks/>
          </p:cNvSpPr>
          <p:nvPr/>
        </p:nvSpPr>
        <p:spPr bwMode="auto">
          <a:xfrm>
            <a:off x="457200" y="9906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Private/Public Charter/Alternative Schools</a:t>
            </a:r>
          </a:p>
          <a:p>
            <a:pPr marL="620713" lvl="1" indent="-228600">
              <a:buFont typeface="Arial" charset="0"/>
              <a:buNone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 </a:t>
            </a: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Private/Public Charter/Alternative School may form a team, and then </a:t>
            </a:r>
            <a:r>
              <a:rPr lang="en-US" sz="2300" u="sng" dirty="0">
                <a:solidFill>
                  <a:schemeClr val="tx2"/>
                </a:solidFill>
                <a:latin typeface="Lucida Sans Unicode" pitchFamily="34" charset="0"/>
              </a:rPr>
              <a:t>all students</a:t>
            </a: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attending that school can only participate with that team </a:t>
            </a:r>
          </a:p>
          <a:p>
            <a:pPr marL="1143000" lvl="2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143000" lvl="2" indent="-228600">
              <a:buFont typeface="Arial" charset="0"/>
              <a:buNone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				OR</a:t>
            </a:r>
          </a:p>
          <a:p>
            <a:pPr marL="1143000" lvl="2" indent="-228600">
              <a:buFont typeface="Arial" charset="0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Private/Public Charter/Alternative School students participate with the public high school, within whose attendance boundaries their family’s curb address falls within</a:t>
            </a:r>
          </a:p>
          <a:p>
            <a:pPr marL="1143000" lvl="2" indent="-228600">
              <a:buFont typeface="Arial" charset="0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Content Placeholder 1"/>
          <p:cNvSpPr txBox="1">
            <a:spLocks/>
          </p:cNvSpPr>
          <p:nvPr/>
        </p:nvSpPr>
        <p:spPr bwMode="auto">
          <a:xfrm>
            <a:off x="457200" y="9906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On Line only Schools</a:t>
            </a:r>
          </a:p>
          <a:p>
            <a:pPr marL="620713" lvl="1" indent="-228600">
              <a:buFont typeface="Arial" charset="0"/>
              <a:buNone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 </a:t>
            </a: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Online Schools do not form teams</a:t>
            </a:r>
          </a:p>
          <a:p>
            <a:pPr marL="1143000" lvl="2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Online School students participate with the public high school, within whose attendance boundaries their family’s curb address falls within</a:t>
            </a:r>
          </a:p>
          <a:p>
            <a:pPr marL="1143000" lvl="2" indent="-228600">
              <a:buFont typeface="Arial" charset="0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  <p:extLst>
      <p:ext uri="{BB962C8B-B14F-4D97-AF65-F5344CB8AC3E}">
        <p14:creationId xmlns:p14="http://schemas.microsoft.com/office/powerpoint/2010/main" val="55909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Content Placeholder 1"/>
          <p:cNvSpPr txBox="1">
            <a:spLocks/>
          </p:cNvSpPr>
          <p:nvPr/>
        </p:nvSpPr>
        <p:spPr bwMode="auto">
          <a:xfrm>
            <a:off x="496711" y="843316"/>
            <a:ext cx="8610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Home Schooled Students – </a:t>
            </a:r>
          </a:p>
          <a:p>
            <a:pPr marL="1023937" lvl="2"/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   Note: </a:t>
            </a:r>
            <a:r>
              <a:rPr lang="en-US" sz="2300" u="sng" dirty="0">
                <a:solidFill>
                  <a:schemeClr val="tx2"/>
                </a:solidFill>
                <a:latin typeface="Lucida Sans Unicode" pitchFamily="34" charset="0"/>
              </a:rPr>
              <a:t>NOT</a:t>
            </a: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just “going to school from home”</a:t>
            </a:r>
          </a:p>
          <a:p>
            <a:pPr marL="620713" lvl="1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Must meet Oregon law eligibility requirements</a:t>
            </a:r>
          </a:p>
          <a:p>
            <a:pPr marL="620713" lvl="1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Must meet OSAA eligibility requirements</a:t>
            </a:r>
          </a:p>
          <a:p>
            <a:pPr marL="620713" lvl="1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Then based on their curb address:</a:t>
            </a: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What public high school’s attendance boundaries does that address fall within?</a:t>
            </a:r>
          </a:p>
          <a:p>
            <a:pPr marL="1143000" lvl="2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Home Schooled student may participate with that public high school, or any private high school within that same boundary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  <p:extLst>
      <p:ext uri="{BB962C8B-B14F-4D97-AF65-F5344CB8AC3E}">
        <p14:creationId xmlns:p14="http://schemas.microsoft.com/office/powerpoint/2010/main" val="8384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Content Placeholder 1"/>
          <p:cNvSpPr txBox="1">
            <a:spLocks/>
          </p:cNvSpPr>
          <p:nvPr/>
        </p:nvSpPr>
        <p:spPr bwMode="auto">
          <a:xfrm>
            <a:off x="457200" y="990599"/>
            <a:ext cx="8534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GED Students (</a:t>
            </a:r>
            <a:r>
              <a:rPr lang="en-US" dirty="0">
                <a:solidFill>
                  <a:schemeClr val="tx2"/>
                </a:solidFill>
              </a:rPr>
              <a:t>GENERAL EDUCATION DEVELOPMENT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marL="109537"/>
            <a:r>
              <a:rPr lang="en-US" sz="2400" dirty="0">
                <a:solidFill>
                  <a:schemeClr val="tx2"/>
                </a:solidFill>
              </a:rPr>
              <a:t>   </a:t>
            </a:r>
            <a:r>
              <a:rPr lang="en-US" sz="2400" dirty="0"/>
              <a:t> </a:t>
            </a: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Must meet Oregon law eligibility requirements</a:t>
            </a:r>
          </a:p>
          <a:p>
            <a:pPr marL="620713" lvl="1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Must meet OSAA eligibility requirements</a:t>
            </a:r>
          </a:p>
          <a:p>
            <a:pPr marL="620713" lvl="1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Then based on their curb address:</a:t>
            </a: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What public high school’s attendance boundaries does that address fall within?</a:t>
            </a:r>
          </a:p>
          <a:p>
            <a:pPr marL="1143000" lvl="2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GED </a:t>
            </a: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students may participate with that public high school, or any private high school within that same boundary</a:t>
            </a:r>
            <a:r>
              <a:rPr lang="en-US" sz="2300" dirty="0"/>
              <a:t> </a:t>
            </a:r>
          </a:p>
          <a:p>
            <a:pPr marL="1143000" lvl="2" indent="-228600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143000" lvl="2" indent="-228600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                                      </a:t>
            </a:r>
            <a:endParaRPr lang="en-US" sz="3200" b="1" dirty="0">
              <a:solidFill>
                <a:schemeClr val="accent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(Res.)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Common Exceptions</a:t>
            </a:r>
          </a:p>
        </p:txBody>
      </p:sp>
    </p:spTree>
    <p:extLst>
      <p:ext uri="{BB962C8B-B14F-4D97-AF65-F5344CB8AC3E}">
        <p14:creationId xmlns:p14="http://schemas.microsoft.com/office/powerpoint/2010/main" val="271596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Only the student’s school determines OSAA eligibility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Coaches/Advisors check with the high school(s) on OSAA eligibility status (yes/no)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Do not ask for grades or transcripts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Covers both grades earned, and credits earned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Do not try to interpret or make eligibility judgements based on grades or transcripts.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(Academics )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457200" y="1066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Enrolled in high school full time</a:t>
            </a: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Attending regularly</a:t>
            </a: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Passing </a:t>
            </a:r>
            <a:r>
              <a:rPr lang="en-US" sz="2400" u="sng" dirty="0">
                <a:solidFill>
                  <a:schemeClr val="tx2"/>
                </a:solidFill>
                <a:latin typeface="Lucida Sans Unicode" pitchFamily="34" charset="0"/>
              </a:rPr>
              <a:t>grades</a:t>
            </a: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earned in courses at quantity per chart below: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(Academics - Grades)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19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3004066"/>
            <a:ext cx="8877300" cy="167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4378" y="3496192"/>
            <a:ext cx="8229600" cy="36933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78DD7-D4B4-09FF-020E-A02B03908F52}"/>
              </a:ext>
            </a:extLst>
          </p:cNvPr>
          <p:cNvSpPr txBox="1"/>
          <p:nvPr/>
        </p:nvSpPr>
        <p:spPr>
          <a:xfrm>
            <a:off x="457200" y="4615856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325" lvl="1" indent="-255588">
              <a:buFont typeface="Arial" charset="0"/>
              <a:buChar char="•"/>
            </a:pPr>
            <a:endParaRPr lang="en-US" sz="2800" dirty="0">
              <a:solidFill>
                <a:srgbClr val="FFFF00"/>
              </a:solidFill>
              <a:latin typeface="Lucida Sans Unicode" pitchFamily="34" charset="0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Lucida Sans Unicode" pitchFamily="34" charset="0"/>
              </a:rPr>
              <a:t>And, these requirements also apply for the immediate </a:t>
            </a:r>
            <a:r>
              <a:rPr lang="en-US" sz="2800" u="sng" dirty="0">
                <a:solidFill>
                  <a:srgbClr val="FFFF00"/>
                </a:solidFill>
                <a:latin typeface="Lucida Sans Unicode" pitchFamily="34" charset="0"/>
              </a:rPr>
              <a:t>preceding</a:t>
            </a:r>
            <a:r>
              <a:rPr lang="en-US" sz="2800" dirty="0">
                <a:solidFill>
                  <a:srgbClr val="FFFF00"/>
                </a:solidFill>
                <a:latin typeface="Lucida Sans Unicode" pitchFamily="34" charset="0"/>
              </a:rPr>
              <a:t> grading period</a:t>
            </a:r>
          </a:p>
        </p:txBody>
      </p:sp>
    </p:spTree>
    <p:extLst>
      <p:ext uri="{BB962C8B-B14F-4D97-AF65-F5344CB8AC3E}">
        <p14:creationId xmlns:p14="http://schemas.microsoft.com/office/powerpoint/2010/main" val="259552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304925"/>
            <a:ext cx="8534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“Is this athlete eligible for our OHSET team (this year or this meet)?”</a:t>
            </a:r>
          </a:p>
          <a:p>
            <a:pPr marL="342900" indent="-342900">
              <a:buFont typeface="Arial" charset="0"/>
              <a:buNone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Who do we ask?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Must be making satisfactory progress towards  their school’s graduation requirements for </a:t>
            </a:r>
            <a:r>
              <a:rPr lang="en-US" sz="2400" u="sng" dirty="0">
                <a:solidFill>
                  <a:schemeClr val="tx2"/>
                </a:solidFill>
                <a:latin typeface="Lucida Sans Unicode" pitchFamily="34" charset="0"/>
              </a:rPr>
              <a:t>credits</a:t>
            </a: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earned per chart below: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09537" algn="ctr"/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“On Track To Graduate – Total Credits earned”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(Academics - Credits)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2667000"/>
            <a:ext cx="8667750" cy="24860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29000" y="2514600"/>
            <a:ext cx="990600" cy="284321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9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1066800" y="457200"/>
            <a:ext cx="8077200" cy="56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Home school student notifies the local ESD prior to the first day of school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+mn-lt"/>
              </a:rPr>
              <a:t>Take achievement test annually at the end of the school year (by </a:t>
            </a:r>
            <a:r>
              <a:rPr lang="en-US" sz="2300" b="1" dirty="0">
                <a:solidFill>
                  <a:srgbClr val="FFFF00"/>
                </a:solidFill>
                <a:latin typeface="+mn-lt"/>
              </a:rPr>
              <a:t>August 15</a:t>
            </a:r>
            <a:r>
              <a:rPr lang="en-US" sz="23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822325" lvl="1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+mn-lt"/>
              </a:rPr>
              <a:t>Achieve a minimum score (23rd percentile). </a:t>
            </a:r>
          </a:p>
          <a:p>
            <a:pPr marL="822325" lvl="1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+mn-lt"/>
              </a:rPr>
              <a:t>The test is </a:t>
            </a:r>
            <a:r>
              <a:rPr lang="en-US" sz="2300" dirty="0">
                <a:solidFill>
                  <a:srgbClr val="FFFF00"/>
                </a:solidFill>
                <a:latin typeface="+mn-lt"/>
              </a:rPr>
              <a:t>NOT required of home school students when entering the 9th grade</a:t>
            </a: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+mn-lt"/>
            </a:endParaRPr>
          </a:p>
          <a:p>
            <a:pPr marL="365125" lvl="1" indent="-255588">
              <a:buFont typeface="Arial" charset="0"/>
              <a:buChar char="•"/>
            </a:pPr>
            <a:r>
              <a:rPr lang="en-US" sz="2300" dirty="0">
                <a:solidFill>
                  <a:srgbClr val="FFFF00"/>
                </a:solidFill>
                <a:latin typeface="+mn-lt"/>
              </a:rPr>
              <a:t>No “grade” reporting thru the OHSET season</a:t>
            </a:r>
          </a:p>
          <a:p>
            <a:pPr marL="365125" lvl="1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Work Sample Alternative in absence of achievement test results, </a:t>
            </a:r>
            <a:r>
              <a:rPr lang="en-US" sz="3200" dirty="0">
                <a:solidFill>
                  <a:srgbClr val="FFFF00"/>
                </a:solidFill>
                <a:latin typeface="Lucida Sans Unicode" pitchFamily="34" charset="0"/>
              </a:rPr>
              <a:t>IF</a:t>
            </a: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school district adopts alternative requirements (portfolio of work samples).</a:t>
            </a: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(Academics) Home School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0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457200" y="594519"/>
            <a:ext cx="8229600" cy="55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GED student notifies the local school or ESD prior to the first day of school</a:t>
            </a: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GED student shows that, prior to beginning the interscholastic activity each year (11/1 for OHSET), they have passed at least one practice test administered through the GED program. </a:t>
            </a:r>
            <a:r>
              <a:rPr lang="en-US" sz="2400" dirty="0"/>
              <a:t> </a:t>
            </a: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lvl="1" indent="-255588">
              <a:buFont typeface="Arial" charset="0"/>
              <a:buChar char="•"/>
            </a:pPr>
            <a:r>
              <a:rPr lang="en-US" sz="2300" dirty="0">
                <a:solidFill>
                  <a:srgbClr val="FFFF00"/>
                </a:solidFill>
                <a:latin typeface="Lucida Sans Unicode" pitchFamily="34" charset="0"/>
              </a:rPr>
              <a:t>No “grade” reporting thru the OHSET season</a:t>
            </a:r>
          </a:p>
          <a:p>
            <a:pPr marL="109537" lvl="1"/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(Academics)     GED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1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Content Placeholder 1"/>
          <p:cNvSpPr txBox="1">
            <a:spLocks/>
          </p:cNvSpPr>
          <p:nvPr/>
        </p:nvSpPr>
        <p:spPr bwMode="auto">
          <a:xfrm>
            <a:off x="457200" y="838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If Not Normally eligible, NOW WHAT?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Will need an exception to participate with that school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Go through OSAA process for eligibility waiver/exception, if doing OSAA sports also</a:t>
            </a:r>
          </a:p>
          <a:p>
            <a:pPr marL="2057400" lvl="4" indent="-228600">
              <a:buFont typeface="Arial" charset="0"/>
              <a:buNone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		</a:t>
            </a: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Go through OHSET process for eligibility waiver/exception 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1077913" lvl="2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Exception requests go to OHSET State Board for review and vote on approval/disapproval</a:t>
            </a:r>
            <a:r>
              <a:rPr lang="en-US" sz="2400" dirty="0"/>
              <a:t> </a:t>
            </a:r>
          </a:p>
          <a:p>
            <a:pPr marL="1077913" lvl="2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- Main Point #3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304925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Federal law -  IRS 501c3   (NO OHSET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Oregon Law – Statutes      (NO OHSET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– Bylaws          OSAA Eligibility Rules 			        (OHSET State Board Oks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– Rules (OHSET State Board Oks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– SOGs  (OHSET State Board Oks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 Exception Tree (standard)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3505CA4-2A84-168D-AA98-57DEBBB9C9BE}"/>
              </a:ext>
            </a:extLst>
          </p:cNvPr>
          <p:cNvSpPr/>
          <p:nvPr/>
        </p:nvSpPr>
        <p:spPr>
          <a:xfrm>
            <a:off x="2819400" y="1827939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48C8E86-C03A-BA64-2072-852D4424F6FC}"/>
              </a:ext>
            </a:extLst>
          </p:cNvPr>
          <p:cNvSpPr/>
          <p:nvPr/>
        </p:nvSpPr>
        <p:spPr>
          <a:xfrm>
            <a:off x="2789741" y="2949945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0B241AD-BB44-FF12-91DA-0740F1681ABB}"/>
              </a:ext>
            </a:extLst>
          </p:cNvPr>
          <p:cNvSpPr/>
          <p:nvPr/>
        </p:nvSpPr>
        <p:spPr>
          <a:xfrm>
            <a:off x="2754336" y="4071952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CC44144-389F-177A-5049-BF94592A0D3D}"/>
              </a:ext>
            </a:extLst>
          </p:cNvPr>
          <p:cNvSpPr/>
          <p:nvPr/>
        </p:nvSpPr>
        <p:spPr>
          <a:xfrm>
            <a:off x="2744606" y="5147799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544167-B595-5819-F849-4C1013DCACE3}"/>
              </a:ext>
            </a:extLst>
          </p:cNvPr>
          <p:cNvCxnSpPr>
            <a:cxnSpLocks/>
          </p:cNvCxnSpPr>
          <p:nvPr/>
        </p:nvCxnSpPr>
        <p:spPr>
          <a:xfrm>
            <a:off x="3581400" y="3733800"/>
            <a:ext cx="764048" cy="0"/>
          </a:xfrm>
          <a:prstGeom prst="straightConnector1">
            <a:avLst/>
          </a:prstGeom>
          <a:ln w="69850" cap="rnd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6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304925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Federal law -  IRS 501c3   (NO OHSET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Oregon Law – Statutes      (NO OHSET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– Bylaws          OSAA Eligibility Rules 			        (OHSET State Board 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</a:rPr>
              <a:t>NO</a:t>
            </a: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– Rules (OHSET State Board Oks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– SOGs  (OHSET State Board Oks Exceptions)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449262"/>
          </a:xfrm>
          <a:prstGeom prst="rect">
            <a:avLst/>
          </a:prstGeom>
        </p:spPr>
        <p:txBody>
          <a:bodyPr/>
          <a:lstStyle/>
          <a:p>
            <a:r>
              <a:rPr 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Exception  Tree (Homeschool/GED/Public Charter)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3505CA4-2A84-168D-AA98-57DEBBB9C9BE}"/>
              </a:ext>
            </a:extLst>
          </p:cNvPr>
          <p:cNvSpPr/>
          <p:nvPr/>
        </p:nvSpPr>
        <p:spPr>
          <a:xfrm>
            <a:off x="2819400" y="1827939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48C8E86-C03A-BA64-2072-852D4424F6FC}"/>
              </a:ext>
            </a:extLst>
          </p:cNvPr>
          <p:cNvSpPr/>
          <p:nvPr/>
        </p:nvSpPr>
        <p:spPr>
          <a:xfrm>
            <a:off x="2789741" y="2949945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0B241AD-BB44-FF12-91DA-0740F1681ABB}"/>
              </a:ext>
            </a:extLst>
          </p:cNvPr>
          <p:cNvSpPr/>
          <p:nvPr/>
        </p:nvSpPr>
        <p:spPr>
          <a:xfrm>
            <a:off x="2754336" y="4071952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CC44144-389F-177A-5049-BF94592A0D3D}"/>
              </a:ext>
            </a:extLst>
          </p:cNvPr>
          <p:cNvSpPr/>
          <p:nvPr/>
        </p:nvSpPr>
        <p:spPr>
          <a:xfrm>
            <a:off x="2744606" y="5147799"/>
            <a:ext cx="484632" cy="479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544167-B595-5819-F849-4C1013DCACE3}"/>
              </a:ext>
            </a:extLst>
          </p:cNvPr>
          <p:cNvCxnSpPr>
            <a:cxnSpLocks/>
          </p:cNvCxnSpPr>
          <p:nvPr/>
        </p:nvCxnSpPr>
        <p:spPr>
          <a:xfrm>
            <a:off x="3581400" y="3733800"/>
            <a:ext cx="764048" cy="0"/>
          </a:xfrm>
          <a:prstGeom prst="straightConnector1">
            <a:avLst/>
          </a:prstGeom>
          <a:ln w="69850" cap="rnd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9B28E7-C596-83A9-8EE2-BF65965439A3}"/>
              </a:ext>
            </a:extLst>
          </p:cNvPr>
          <p:cNvCxnSpPr>
            <a:cxnSpLocks/>
          </p:cNvCxnSpPr>
          <p:nvPr/>
        </p:nvCxnSpPr>
        <p:spPr>
          <a:xfrm>
            <a:off x="4377690" y="2712720"/>
            <a:ext cx="933450" cy="857250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00025"/>
            <a:ext cx="8229600" cy="537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ORS 339.460 (7)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[GED] high school equivalency student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homeschooled student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 who attends a public charter school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participates in interscholastic activities </a:t>
            </a:r>
            <a:r>
              <a:rPr lang="en-US" sz="24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reside within the attendance boundaries of the school at which the student participates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unless the school district has a policy that allows any student attending a school of the school district to participate in interscholastic activities at any school of the school district.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5992812"/>
          </a:xfrm>
          <a:prstGeom prst="rect">
            <a:avLst/>
          </a:prstGeom>
        </p:spPr>
        <p:txBody>
          <a:bodyPr/>
          <a:lstStyle/>
          <a:p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7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3218" y="133351"/>
            <a:ext cx="872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Hardship Definition: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5992812"/>
          </a:xfrm>
          <a:prstGeom prst="rect">
            <a:avLst/>
          </a:prstGeom>
        </p:spPr>
        <p:txBody>
          <a:bodyPr/>
          <a:lstStyle/>
          <a:p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3B600-19D5-DA4A-5FFF-0ADDE9F169B1}"/>
              </a:ext>
            </a:extLst>
          </p:cNvPr>
          <p:cNvSpPr txBox="1"/>
          <p:nvPr/>
        </p:nvSpPr>
        <p:spPr>
          <a:xfrm>
            <a:off x="576773" y="964348"/>
            <a:ext cx="8229600" cy="5010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Q. What is meant by “circumstances beyond the control of each of the student and the student’s parent(s)”?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When considering a hardship request, it is always an integral part of the evaluation to determine whether the events are outside a student or student’s parent(s) control, or whether the choices/decisions/actions that created the eligibility problem included knowable/predictable eligibility outcomes or consequences. Requests are denied when it appears the student’s eligibility situation has come about as a result of choices, decisions and/or actions made by the student, or the student’s parents(s), or both.</a:t>
            </a:r>
          </a:p>
        </p:txBody>
      </p:sp>
    </p:spTree>
    <p:extLst>
      <p:ext uri="{BB962C8B-B14F-4D97-AF65-F5344CB8AC3E}">
        <p14:creationId xmlns:p14="http://schemas.microsoft.com/office/powerpoint/2010/main" val="772529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Content Placeholder 1"/>
          <p:cNvSpPr txBox="1">
            <a:spLocks/>
          </p:cNvSpPr>
          <p:nvPr/>
        </p:nvSpPr>
        <p:spPr bwMode="auto">
          <a:xfrm>
            <a:off x="457200" y="838200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If not eligible, but allowed to participate?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Considered cheating (Never a good lesson to teach our youth!)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OHSET insurance not in effect, so you assume all liability </a:t>
            </a:r>
          </a:p>
          <a:p>
            <a:pPr marL="2057400" lvl="4" indent="-228600">
              <a:buFont typeface="Arial" charset="0"/>
              <a:buNone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		</a:t>
            </a: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Any points earned may be forfeited, including team points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Potential further penalties</a:t>
            </a:r>
          </a:p>
          <a:p>
            <a:pPr marL="620713" lvl="1" indent="-228600">
              <a:buFont typeface="Arial" charset="0"/>
              <a:buNone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- Main Point #3</a:t>
            </a:r>
            <a:r>
              <a:rPr lang="en-US" dirty="0"/>
              <a:t> 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(cont.)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Content Placeholder 1"/>
          <p:cNvSpPr txBox="1">
            <a:spLocks/>
          </p:cNvSpPr>
          <p:nvPr/>
        </p:nvSpPr>
        <p:spPr bwMode="auto">
          <a:xfrm>
            <a:off x="457200" y="533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Where possible, use weekly academic check list that is used for OSAA athletes in your school. </a:t>
            </a:r>
          </a:p>
          <a:p>
            <a:pPr marL="109537"/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en-US" sz="2400" dirty="0"/>
              <a:t> </a:t>
            </a: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Same eligibility requirements as for OSAA athletes at your school. 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Varies widely from school to school or school district to school district, so  CHECK! 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May not be the same from OHSET team to OHSET team within an OHSET district. 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Follow OHSET and the High School’s code of conduct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Eligibility  thru the Season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304925"/>
            <a:ext cx="85344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“Is this athlete eligible for OSAA sports at our school (this year or this meet)?”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Lucida Sans Unicode" pitchFamily="34" charset="0"/>
              </a:rPr>
              <a:t>Ask the High School Athletic Director </a:t>
            </a:r>
          </a:p>
          <a:p>
            <a:r>
              <a:rPr lang="en-US" sz="2800" b="1" dirty="0">
                <a:solidFill>
                  <a:schemeClr val="tx2"/>
                </a:solidFill>
                <a:latin typeface="Lucida Sans Unicode" pitchFamily="34" charset="0"/>
              </a:rPr>
              <a:t>   (or designee)</a:t>
            </a:r>
          </a:p>
          <a:p>
            <a:pPr marL="800100" lvl="1" indent="-342900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Main Point #1 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914400" y="1219200"/>
            <a:ext cx="82296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Academic checks come from the school the student attends, not their OHSET team’s school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Private/Charter/ Alternative/On-Line schools are members of OSAA - Full Member (297) or Associate Member (114)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Someone at that school (Athletic/Activities Director/Principal), would relay to coach/advisor “yes/no” on OSAA eligibility on request</a:t>
            </a:r>
          </a:p>
          <a:p>
            <a:pPr marL="8223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800" u="sng" dirty="0">
                <a:solidFill>
                  <a:srgbClr val="FFFF00"/>
                </a:solidFill>
              </a:rPr>
              <a:t>www.osaa.org/schools</a:t>
            </a:r>
            <a:r>
              <a:rPr lang="en-US" sz="2400" dirty="0">
                <a:solidFill>
                  <a:schemeClr val="tx2"/>
                </a:solidFill>
              </a:rPr>
              <a:t> shows member schools, with contact information</a:t>
            </a:r>
          </a:p>
          <a:p>
            <a:pPr marL="3651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305800" cy="102076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 thru the Season - </a:t>
            </a:r>
          </a:p>
          <a:p>
            <a:r>
              <a:rPr lang="en-US" sz="3200" dirty="0">
                <a:solidFill>
                  <a:schemeClr val="tx2"/>
                </a:solidFill>
              </a:rPr>
              <a:t>Private/Charter/ Alternative/On-Line schools </a:t>
            </a:r>
          </a:p>
          <a:p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83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0" y="844550"/>
            <a:ext cx="910431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305800" cy="1020762"/>
          </a:xfrm>
          <a:prstGeom prst="rect">
            <a:avLst/>
          </a:prstGeom>
        </p:spPr>
        <p:txBody>
          <a:bodyPr/>
          <a:lstStyle/>
          <a:p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OSAA School 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21170-E438-A195-DF39-A4FAF0329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985838"/>
            <a:ext cx="8086725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E76D7-A0B9-2D91-C89F-22CAA01BF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395538"/>
            <a:ext cx="4616823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0" y="844550"/>
            <a:ext cx="9104312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305800" cy="1020762"/>
          </a:xfrm>
          <a:prstGeom prst="rect">
            <a:avLst/>
          </a:prstGeom>
        </p:spPr>
        <p:txBody>
          <a:bodyPr/>
          <a:lstStyle/>
          <a:p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OSAA School Lists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A72E8-9315-6600-8390-B27E1F402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184" y="811303"/>
            <a:ext cx="6355631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97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685800" y="844550"/>
            <a:ext cx="7848600" cy="50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305800" cy="1020762"/>
          </a:xfrm>
          <a:prstGeom prst="rect">
            <a:avLst/>
          </a:prstGeom>
        </p:spPr>
        <p:txBody>
          <a:bodyPr/>
          <a:lstStyle/>
          <a:p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OSAA School Lists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A72E8-9315-6600-8390-B27E1F402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49815" y="981007"/>
            <a:ext cx="98785" cy="81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99413-51FE-DACD-78C1-F6F205223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24" y="981007"/>
            <a:ext cx="7695952" cy="48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Content Placeholder 1"/>
          <p:cNvSpPr txBox="1">
            <a:spLocks/>
          </p:cNvSpPr>
          <p:nvPr/>
        </p:nvSpPr>
        <p:spPr bwMode="auto">
          <a:xfrm>
            <a:off x="457200" y="7620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Get to know them, get on their good side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Same for the admin person in charge of the detail work on eligibility lists each week for OSAA athletes</a:t>
            </a:r>
          </a:p>
          <a:p>
            <a:pPr marL="109537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Get your athletes on that list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Invite your Principal, Athletic/ Activity Director and Booster Club President to your practices or meets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Volunteer your team and parents for school projects - the more visible the better! 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620713" lvl="1" indent="-228600">
              <a:spcBef>
                <a:spcPct val="30000"/>
              </a:spcBef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14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Athletic Director – Build a relationship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Content Placeholder 1"/>
          <p:cNvSpPr txBox="1">
            <a:spLocks/>
          </p:cNvSpPr>
          <p:nvPr/>
        </p:nvSpPr>
        <p:spPr bwMode="auto">
          <a:xfrm>
            <a:off x="457200" y="762000"/>
            <a:ext cx="822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Get involved with your school’s booster club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Volunteer your team and parents for fundraisers/work. 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May become eligible for funding from the Booster Club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Raise positive visibility of the OHSET team within the school!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14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Athletic Director Relationship  (cont.)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676400"/>
            <a:ext cx="8534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Main Point #1 (one more time)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“Is this athlete eligible for OSAA sports at our school (this year or this meet)?”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Ask the High School Athletic Director (or designee)</a:t>
            </a:r>
          </a:p>
          <a:p>
            <a:pPr lvl="1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Review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843367"/>
            <a:ext cx="85344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lvl="1" algn="just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  -   Questions?</a:t>
            </a:r>
          </a:p>
          <a:p>
            <a:pPr lvl="1" algn="just"/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lvl="1" algn="ctr"/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lvl="1" algn="ctr"/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lvl="1" algn="ctr"/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lvl="1"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Bill Weir</a:t>
            </a:r>
          </a:p>
          <a:p>
            <a:pPr lvl="1"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 and Co-Ops</a:t>
            </a:r>
          </a:p>
          <a:p>
            <a:pPr lvl="1"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541-221-0303</a:t>
            </a:r>
          </a:p>
          <a:p>
            <a:pPr lvl="1"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bweir@ohset.com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496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0415" y="137432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00100" lvl="1" indent="-342900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9564" y="227822"/>
            <a:ext cx="7771435" cy="65943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 can be complex…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664" y="1056356"/>
            <a:ext cx="142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Residency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1339" y="896877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Academics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6049" y="988901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Full Time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804" y="1625841"/>
            <a:ext cx="239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Satisfactory progress to graduation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8412" y="236636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Intra-district transfer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382" y="1682321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Inter-district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8424" y="217440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Charter Schools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668869"/>
            <a:ext cx="1600200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Home School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65759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Alternative Schools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0187" y="305949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On Line Schools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777" y="39423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Co-Ops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367422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Private Schools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705" y="2961809"/>
            <a:ext cx="25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     GED Program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41887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Hardship Exceptions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9048" y="4749631"/>
            <a:ext cx="2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Duration  of Eligibility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4199" y="1600200"/>
            <a:ext cx="175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5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Yr. Seniors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25052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Graduated?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600" y="39191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7000" y="205230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Ward of Court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6070" y="4265035"/>
            <a:ext cx="215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Divorce/Separation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886" y="504550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Transfers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1339" y="4355685"/>
            <a:ext cx="215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Entering 9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grade?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365" y="3434312"/>
            <a:ext cx="177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Foreign student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752" y="443301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Boarding schools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1700" y="306642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Continuity of enrollment</a:t>
            </a:r>
          </a:p>
        </p:txBody>
      </p:sp>
      <p:sp>
        <p:nvSpPr>
          <p:cNvPr id="33792" name="TextBox 33791"/>
          <p:cNvSpPr txBox="1"/>
          <p:nvPr/>
        </p:nvSpPr>
        <p:spPr>
          <a:xfrm>
            <a:off x="1189577" y="5516087"/>
            <a:ext cx="228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Prior period grades</a:t>
            </a:r>
          </a:p>
        </p:txBody>
      </p:sp>
      <p:sp>
        <p:nvSpPr>
          <p:cNvPr id="33793" name="TextBox 33792"/>
          <p:cNvSpPr txBox="1"/>
          <p:nvPr/>
        </p:nvSpPr>
        <p:spPr>
          <a:xfrm>
            <a:off x="4031524" y="5721929"/>
            <a:ext cx="139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Class Load</a:t>
            </a:r>
          </a:p>
        </p:txBody>
      </p:sp>
      <p:sp>
        <p:nvSpPr>
          <p:cNvPr id="33795" name="TextBox 33794"/>
          <p:cNvSpPr txBox="1"/>
          <p:nvPr/>
        </p:nvSpPr>
        <p:spPr>
          <a:xfrm>
            <a:off x="2188727" y="5002213"/>
            <a:ext cx="347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Prior period total credits 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Is a high school sport, so Students: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Compete for their high school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Are held to the same standards as the other athletes in their school 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Strive to earn the same recognition at school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Compete where they are eligible to participate under OSAA rules</a:t>
            </a:r>
            <a:r>
              <a:rPr lang="en-US" sz="2000" dirty="0">
                <a:solidFill>
                  <a:schemeClr val="tx2"/>
                </a:solidFill>
              </a:rPr>
              <a:t>	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Oregon High School Equestrian Teams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It is a requirement in OHSET’s Bylaws, Rules &amp; SOGs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Is the standard for High School Sports in Oregon – each state has one.  OSAA Founded 105 years ago.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Your school already is a member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Your schools make the OSAA rules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39 athletic districts across the state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109537" indent="0" eaLnBrk="1" hangingPunct="1">
              <a:spcBef>
                <a:spcPct val="0"/>
              </a:spcBef>
              <a:buClrTx/>
              <a:buSz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Why use OSAA?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1"/>
          <p:cNvSpPr txBox="1">
            <a:spLocks/>
          </p:cNvSpPr>
          <p:nvPr/>
        </p:nvSpPr>
        <p:spPr bwMode="auto">
          <a:xfrm>
            <a:off x="457200" y="1371600"/>
            <a:ext cx="8229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Students  attend high school where they live, and  participate with the high school they attend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 Covers the vast majority of situations</a:t>
            </a:r>
          </a:p>
          <a:p>
            <a:pPr marL="8223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 Based on curb address of athlete &amp; parents</a:t>
            </a:r>
          </a:p>
          <a:p>
            <a:pPr marL="8223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 Which public High School’s attendance boundaries does that curb address fall within in?  </a:t>
            </a:r>
          </a:p>
          <a:p>
            <a:pPr marL="822325" lvl="1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 That is the HS where the student is normally eligible to participate. 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(Residency)  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- </a:t>
            </a:r>
            <a:r>
              <a:rPr lang="en-US" sz="3200" dirty="0">
                <a:solidFill>
                  <a:schemeClr val="tx2"/>
                </a:solidFill>
              </a:rPr>
              <a:t>Main Point #2: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1"/>
          <p:cNvSpPr txBox="1">
            <a:spLocks/>
          </p:cNvSpPr>
          <p:nvPr/>
        </p:nvSpPr>
        <p:spPr bwMode="auto">
          <a:xfrm>
            <a:off x="457200" y="1066800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Must be enrolled  in high school full time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Must have satisfactory grades and be making progress towards graduation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Per OSAA </a:t>
            </a:r>
            <a:r>
              <a:rPr lang="en-US" sz="2300" b="1" u="sng" dirty="0">
                <a:solidFill>
                  <a:schemeClr val="tx2"/>
                </a:solidFill>
                <a:latin typeface="Lucida Sans Unicode" pitchFamily="34" charset="0"/>
              </a:rPr>
              <a:t>and</a:t>
            </a: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 Individual school/school district requirements</a:t>
            </a: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OSAA Rules (same for all)</a:t>
            </a:r>
          </a:p>
          <a:p>
            <a:pPr marL="365125" indent="-255588">
              <a:buFont typeface="Arial" charset="0"/>
              <a:buChar char="•"/>
            </a:pPr>
            <a:endParaRPr lang="en-US" sz="23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822325" lvl="1" indent="-255588">
              <a:buFont typeface="Arial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Lucida Sans Unicode" pitchFamily="34" charset="0"/>
              </a:rPr>
              <a:t>School/School District rules for OSAA athletes (Can vary between schools/school districts)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Eligibility (Academics)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ontent Placeholder 1"/>
          <p:cNvSpPr txBox="1">
            <a:spLocks/>
          </p:cNvSpPr>
          <p:nvPr/>
        </p:nvSpPr>
        <p:spPr bwMode="auto">
          <a:xfrm>
            <a:off x="457200" y="914400"/>
            <a:ext cx="8229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Ask, “Is the athlete  eligible to participate in OSAA sports at that school?”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Not, “Is the athlete  eligibility to participate in OHSET at that school?”</a:t>
            </a:r>
          </a:p>
          <a:p>
            <a:pPr marL="620713" lvl="1" indent="-2286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May often get a </a:t>
            </a:r>
            <a:r>
              <a:rPr lang="en-US" sz="2400" dirty="0">
                <a:solidFill>
                  <a:srgbClr val="FFFF00"/>
                </a:solidFill>
                <a:latin typeface="Lucida Sans Unicode" pitchFamily="34" charset="0"/>
              </a:rPr>
              <a:t>club sport</a:t>
            </a: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 oriented response, “Sure, we don’t mind.”</a:t>
            </a:r>
          </a:p>
          <a:p>
            <a:pPr marL="620713" lvl="1" indent="-2286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Must phrase the question correctly: “Is this student eligible to participate in OSAA sports at this school.” 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This will get to the correct answer, very fast, 95% of the time.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Eligibility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Main Point #1 (again)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6">
      <a:dk1>
        <a:srgbClr val="232323"/>
      </a:dk1>
      <a:lt1>
        <a:srgbClr val="004080"/>
      </a:lt1>
      <a:dk2>
        <a:srgbClr val="FFFFFF"/>
      </a:dk2>
      <a:lt2>
        <a:srgbClr val="DEF5FA"/>
      </a:lt2>
      <a:accent1>
        <a:srgbClr val="BFBF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23185</TotalTime>
  <Words>3794</Words>
  <Application>Microsoft Office PowerPoint</Application>
  <PresentationFormat>On-screen Show (4:3)</PresentationFormat>
  <Paragraphs>445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OHSET Excellence in Equestrian Athletics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OHSET Patterns</dc:title>
  <dc:creator>Karissa Haring</dc:creator>
  <cp:lastModifiedBy>Bill Weir</cp:lastModifiedBy>
  <cp:revision>153</cp:revision>
  <cp:lastPrinted>2023-09-28T00:18:51Z</cp:lastPrinted>
  <dcterms:created xsi:type="dcterms:W3CDTF">2009-12-04T17:23:30Z</dcterms:created>
  <dcterms:modified xsi:type="dcterms:W3CDTF">2023-11-16T21:40:58Z</dcterms:modified>
</cp:coreProperties>
</file>