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6" r:id="rId3"/>
    <p:sldId id="287" r:id="rId4"/>
    <p:sldId id="284" r:id="rId5"/>
    <p:sldId id="311" r:id="rId6"/>
    <p:sldId id="312" r:id="rId7"/>
    <p:sldId id="313" r:id="rId8"/>
    <p:sldId id="315" r:id="rId9"/>
    <p:sldId id="316" r:id="rId10"/>
    <p:sldId id="257" r:id="rId11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6248" autoAdjust="0"/>
  </p:normalViewPr>
  <p:slideViewPr>
    <p:cSldViewPr>
      <p:cViewPr varScale="1">
        <p:scale>
          <a:sx n="84" d="100"/>
          <a:sy n="84" d="100"/>
        </p:scale>
        <p:origin x="23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678"/>
    </p:cViewPr>
  </p:sorterViewPr>
  <p:notesViewPr>
    <p:cSldViewPr>
      <p:cViewPr varScale="1">
        <p:scale>
          <a:sx n="55" d="100"/>
          <a:sy n="55" d="100"/>
        </p:scale>
        <p:origin x="-1830" y="-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2B77A8-47A6-4B33-B7F2-EA7DD7998FDA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7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127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8D170A-D8A0-4866-B95C-FB6916AADB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53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2" tIns="46671" rIns="93342" bIns="4667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2" tIns="46671" rIns="93342" bIns="4667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97A3FF-5EE2-4856-8E7F-9A0C8EEED8A2}" type="datetimeFigureOut">
              <a:rPr lang="en-US"/>
              <a:pPr/>
              <a:t>9/27/2023</a:t>
            </a:fld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60167"/>
            <a:ext cx="5681980" cy="422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2" tIns="46671" rIns="93342" bIns="46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127"/>
            <a:ext cx="3077739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2" tIns="46671" rIns="93342" bIns="4667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127"/>
            <a:ext cx="3077739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2" tIns="46671" rIns="93342" bIns="4667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6BED57-9A62-4993-9373-31C29F9E6E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6BED57-9A62-4993-9373-31C29F9E6E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16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61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47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5016" indent="-175016">
              <a:buFontTx/>
              <a:buChar char="-"/>
            </a:pPr>
            <a:endParaRPr lang="en-US" b="1" dirty="0"/>
          </a:p>
          <a:p>
            <a:pPr marL="175016" indent="-175016">
              <a:buFontTx/>
              <a:buChar char="-"/>
            </a:pPr>
            <a:r>
              <a:rPr lang="en-US" b="1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1961835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52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40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28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62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3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199BB35-C9BC-4C64-BAA8-483DEA2643CA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0E9EA0-EDD6-4EBB-A489-FC318FF2DC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D7FD1-4C47-4DE3-AE2D-CA9BE7BF3701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5B9B-C1E2-41D4-AA93-577CA0391F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F73D-A340-4E0D-952A-75AAD2119AF1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79175-86E2-4A44-AB76-65A8F46C3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CC758-2EBE-4DAC-B426-B25A4A7E1D39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9ABA-DCF4-47D8-94A1-12A39B49B5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F76E0B-5600-4178-A570-14702D565C45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821F11-1120-4433-B750-253F023A5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996D50-BD7A-4EE6-8933-0781E6570442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3DD05B-368B-482F-AFFC-34C66D1B7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8E4140-A2CC-4B4E-BB84-FCB860781D0D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7DC83-0775-455C-AD64-6E73ACD25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636AB-944A-4BF2-BEDD-8440ED5690EF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D9A136-5DB5-4C74-BB72-DDA45CB02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851E0-9FA8-4408-B424-9CD1DCCB8642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2ED84-33F6-493F-A26B-22F65934D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A3D4D8-184A-48E8-972E-34E5F6DAB27C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D660A8-05E7-436A-9665-83D7ECFB8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663A66-0D82-4ED9-B45E-2CF49AB3C7CC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8CFED92-7E06-4D70-B436-E71231863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17F1F0-AA6D-4EA8-AFFE-711A1C6F6883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BE25BFD-C48E-47BA-AC0A-6F3EB93B5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57200"/>
            <a:ext cx="8991600" cy="182976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800" dirty="0"/>
              <a:t>OHSET</a:t>
            </a:r>
            <a:br>
              <a:rPr lang="en-US" sz="5400" dirty="0"/>
            </a:br>
            <a:r>
              <a:rPr lang="en-US" sz="4000" i="1" dirty="0"/>
              <a:t>Excellence in Equestrian Athletics</a:t>
            </a:r>
            <a:endParaRPr lang="en-US" sz="4000" dirty="0"/>
          </a:p>
        </p:txBody>
      </p:sp>
      <p:pic>
        <p:nvPicPr>
          <p:cNvPr id="14338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0" y="5478463"/>
            <a:ext cx="5486400" cy="137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00400" y="3583635"/>
            <a:ext cx="5867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Lucida Sans Unicode" pitchFamily="34" charset="0"/>
              </a:rPr>
              <a:t>2023-24 Coaches &amp; Advisors Training</a:t>
            </a:r>
          </a:p>
          <a:p>
            <a:r>
              <a:rPr lang="en-US" sz="2400" b="1" dirty="0">
                <a:solidFill>
                  <a:schemeClr val="tx2"/>
                </a:solidFill>
                <a:latin typeface="Lucida Sans Unicode" pitchFamily="34" charset="0"/>
              </a:rPr>
              <a:t>Hermiston, OR       10/01/23</a:t>
            </a:r>
          </a:p>
          <a:p>
            <a:r>
              <a:rPr lang="en-US" sz="2400" b="1" dirty="0">
                <a:solidFill>
                  <a:schemeClr val="tx2"/>
                </a:solidFill>
                <a:latin typeface="Lucida Sans Unicode" pitchFamily="34" charset="0"/>
              </a:rPr>
              <a:t>Springfield, OR       11/18/23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B79541-F54C-4987-BC7E-07950AB5539C}"/>
              </a:ext>
            </a:extLst>
          </p:cNvPr>
          <p:cNvSpPr txBox="1"/>
          <p:nvPr/>
        </p:nvSpPr>
        <p:spPr>
          <a:xfrm>
            <a:off x="2133600" y="2584329"/>
            <a:ext cx="45841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Combo Teams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39688" y="6408738"/>
            <a:ext cx="17891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Content Placeholder 1"/>
          <p:cNvSpPr txBox="1">
            <a:spLocks/>
          </p:cNvSpPr>
          <p:nvPr/>
        </p:nvSpPr>
        <p:spPr bwMode="auto">
          <a:xfrm>
            <a:off x="457200" y="990600"/>
            <a:ext cx="82296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Font typeface="Arial" charset="0"/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All requests and approvals must happen between October 1st and January 31</a:t>
            </a:r>
            <a:r>
              <a:rPr lang="en-US" sz="2400" baseline="30000" dirty="0">
                <a:solidFill>
                  <a:schemeClr val="tx2"/>
                </a:solidFill>
                <a:latin typeface="Lucida Sans Unicode" pitchFamily="34" charset="0"/>
              </a:rPr>
              <a:t>st</a:t>
            </a: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 of any one competition season</a:t>
            </a:r>
          </a:p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109537"/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algn="ctr"/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COMBO Teams --   Questions?</a:t>
            </a:r>
          </a:p>
          <a:p>
            <a:pPr algn="ctr"/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  <a:p>
            <a:pPr lvl="1" algn="ctr"/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Bill Weir</a:t>
            </a:r>
          </a:p>
          <a:p>
            <a:pPr lvl="1" algn="ctr"/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Eligibility and Co-Ops</a:t>
            </a:r>
          </a:p>
          <a:p>
            <a:pPr lvl="1" algn="ctr"/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541-221-0303</a:t>
            </a:r>
          </a:p>
          <a:p>
            <a:pPr lvl="1" algn="ctr"/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bweir@ohset.com</a:t>
            </a:r>
          </a:p>
          <a:p>
            <a:pPr algn="ctr"/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381000" y="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COMBO Teams (cont.)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39688" y="6408738"/>
            <a:ext cx="17891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1304925"/>
            <a:ext cx="85344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42900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Allows schools with a small number of participants to have their own team at their school, and still have an opportunity to participate in Team Events</a:t>
            </a:r>
          </a:p>
          <a:p>
            <a:pPr marL="342900" indent="-342900">
              <a:buFont typeface="Arial" charset="0"/>
              <a:buNone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 </a:t>
            </a:r>
          </a:p>
          <a:p>
            <a:pPr marL="342900" indent="-342900">
              <a:buFont typeface="Arial" charset="0"/>
              <a:buNone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The small school requests to participate with another high school, only for competing in team event(s).</a:t>
            </a:r>
          </a:p>
          <a:p>
            <a:pPr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Combination Team Participation (COMBO Teams)</a:t>
            </a:r>
            <a:r>
              <a:rPr lang="en-US" sz="4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39688" y="6408738"/>
            <a:ext cx="17891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838201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Only Schools may apply for COMBO Teams, not families or individuals</a:t>
            </a:r>
          </a:p>
          <a:p>
            <a:pPr marL="109537"/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Recruitment of athletes is to be strongly discouraged; any applications with that intent will be denied</a:t>
            </a:r>
          </a:p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Each application evaluated and voted on based on individual merit</a:t>
            </a:r>
          </a:p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Approved COMBO Teams are for current season only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COMBO Teams (cont.)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marL="342900" indent="-342900"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Applying school team – 4 athletes or less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Sponsoring school team – no size limit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Applying school requests a COMBO Team with a school in their OHSET district with an OHSET Team (Form on line)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Advisor/Head Coach signs off for each school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Approval</a:t>
            </a:r>
            <a:r>
              <a:rPr lang="en-US" sz="2400" dirty="0">
                <a:solidFill>
                  <a:schemeClr val="tx2"/>
                </a:solidFill>
              </a:rPr>
              <a:t> at District level; </a:t>
            </a:r>
            <a:r>
              <a:rPr lang="en-US" sz="2400" b="1" dirty="0">
                <a:solidFill>
                  <a:schemeClr val="tx2"/>
                </a:solidFill>
              </a:rPr>
              <a:t>notification</a:t>
            </a:r>
            <a:r>
              <a:rPr lang="en-US" sz="2400" dirty="0">
                <a:solidFill>
                  <a:schemeClr val="tx2"/>
                </a:solidFill>
              </a:rPr>
              <a:t> to State Points Chair for points tracking</a:t>
            </a: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800100" lvl="1" indent="-342900"/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COMBO Teams (cont.)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No restrictions on State Championship or PNWIC participation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Points at meets are awarded equally to all schools in one combined team for an event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COMBO Teams may compete in their respective schools’ uniform/colors, with their unique athlete number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If Alternates are used, both COMBO team schools make up the alternate pool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COMBO Teams (cont.)	</a:t>
            </a:r>
          </a:p>
        </p:txBody>
      </p:sp>
    </p:spTree>
    <p:extLst>
      <p:ext uri="{BB962C8B-B14F-4D97-AF65-F5344CB8AC3E}">
        <p14:creationId xmlns:p14="http://schemas.microsoft.com/office/powerpoint/2010/main" val="23717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The Sponsoring team may combine with more than one applying small school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Small schools applying to combine may only do so with one sponsoring team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Once a combo team is formed, there are no restrictions on how many athletes from each school can combine in a given team event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The coaches from the combo teams work together to set up how to assign individuals on team events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COMBO Teams (cont.)	</a:t>
            </a:r>
          </a:p>
        </p:txBody>
      </p:sp>
    </p:spTree>
    <p:extLst>
      <p:ext uri="{BB962C8B-B14F-4D97-AF65-F5344CB8AC3E}">
        <p14:creationId xmlns:p14="http://schemas.microsoft.com/office/powerpoint/2010/main" val="340584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The Sponsoring team may combine with more than one applying small school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COMBO Teams (cont.)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839" y="4722019"/>
            <a:ext cx="884161" cy="766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520" y="5531357"/>
            <a:ext cx="884161" cy="7667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360" y="2997200"/>
            <a:ext cx="884161" cy="766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683" y="2230438"/>
            <a:ext cx="884161" cy="7667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522" y="2230438"/>
            <a:ext cx="884161" cy="7667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997200"/>
            <a:ext cx="884161" cy="7667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361" y="2230438"/>
            <a:ext cx="884161" cy="7667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0438"/>
            <a:ext cx="884161" cy="7667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105400"/>
            <a:ext cx="884161" cy="7667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681" y="2998788"/>
            <a:ext cx="884161" cy="7667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521" y="2997200"/>
            <a:ext cx="884161" cy="7667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838" y="5473541"/>
            <a:ext cx="884161" cy="766762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6957575">
            <a:off x="5413272" y="2956958"/>
            <a:ext cx="380025" cy="2403779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 rot="10800000">
            <a:off x="2971799" y="3865562"/>
            <a:ext cx="427057" cy="153418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94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Small schools applying to combine may only do so with one sponsoring team</a:t>
            </a:r>
          </a:p>
          <a:p>
            <a:pPr lvl="8"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COMBO Teams (cont.)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360" y="2997200"/>
            <a:ext cx="884161" cy="766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683" y="2230438"/>
            <a:ext cx="884161" cy="7667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522" y="2230438"/>
            <a:ext cx="884161" cy="7667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997200"/>
            <a:ext cx="884161" cy="7667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361" y="2230438"/>
            <a:ext cx="884161" cy="7667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0438"/>
            <a:ext cx="884161" cy="7667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681" y="2998788"/>
            <a:ext cx="884161" cy="7667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521" y="2997200"/>
            <a:ext cx="884161" cy="766762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12680830">
            <a:off x="5871938" y="2926442"/>
            <a:ext cx="380025" cy="2556127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4762" y="1676620"/>
            <a:ext cx="2914650" cy="1257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1880" y="5218410"/>
            <a:ext cx="1533525" cy="1266825"/>
          </a:xfrm>
          <a:prstGeom prst="rect">
            <a:avLst/>
          </a:prstGeom>
        </p:spPr>
      </p:pic>
      <p:sp>
        <p:nvSpPr>
          <p:cNvPr id="20" name="Down Arrow 19"/>
          <p:cNvSpPr/>
          <p:nvPr/>
        </p:nvSpPr>
        <p:spPr>
          <a:xfrm rot="9833570">
            <a:off x="4381987" y="3742851"/>
            <a:ext cx="380025" cy="147843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&quot;No&quot; Symbol 20"/>
          <p:cNvSpPr/>
          <p:nvPr/>
        </p:nvSpPr>
        <p:spPr>
          <a:xfrm>
            <a:off x="5457194" y="3621897"/>
            <a:ext cx="1277048" cy="1233847"/>
          </a:xfrm>
          <a:prstGeom prst="noSmoking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501134" y="736244"/>
            <a:ext cx="8229600" cy="5168900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Once a combo team is formed, there are no restrictions on how many athletes from each school can combine in a given team event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COMBO Teams (cont.)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235" y="3818787"/>
            <a:ext cx="884161" cy="7667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67" y="4046127"/>
            <a:ext cx="884161" cy="766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293" y="3543976"/>
            <a:ext cx="884161" cy="7667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668" y="3543976"/>
            <a:ext cx="884161" cy="7667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802" y="5370525"/>
            <a:ext cx="884161" cy="7667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551" y="5387339"/>
            <a:ext cx="884161" cy="7667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264" y="5421250"/>
            <a:ext cx="884161" cy="7667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316" y="5336125"/>
            <a:ext cx="884161" cy="7667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396" y="3812464"/>
            <a:ext cx="884161" cy="766762"/>
          </a:xfrm>
          <a:prstGeom prst="rect">
            <a:avLst/>
          </a:prstGeom>
        </p:spPr>
      </p:pic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2667000" y="4447520"/>
            <a:ext cx="2064454" cy="98542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86357" y="4321370"/>
            <a:ext cx="1300649" cy="105761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2"/>
          </p:cNvCxnSpPr>
          <p:nvPr/>
        </p:nvCxnSpPr>
        <p:spPr>
          <a:xfrm>
            <a:off x="6809477" y="4579226"/>
            <a:ext cx="204903" cy="79212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</p:cNvCxnSpPr>
          <p:nvPr/>
        </p:nvCxnSpPr>
        <p:spPr>
          <a:xfrm>
            <a:off x="8153400" y="4850178"/>
            <a:ext cx="84395" cy="49225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65077" y="5510777"/>
            <a:ext cx="2949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Canadian Flags Team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629" y="3200686"/>
            <a:ext cx="1447141" cy="12362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FA5044-048A-4861-0305-708682CE17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446" y="3200686"/>
            <a:ext cx="1450974" cy="123759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260B9E7-4665-15B3-142E-56EDB1C7A9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848" y="3510059"/>
            <a:ext cx="712165" cy="61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705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6">
      <a:dk1>
        <a:srgbClr val="232323"/>
      </a:dk1>
      <a:lt1>
        <a:srgbClr val="004080"/>
      </a:lt1>
      <a:dk2>
        <a:srgbClr val="FFFFFF"/>
      </a:dk2>
      <a:lt2>
        <a:srgbClr val="DEF5FA"/>
      </a:lt2>
      <a:accent1>
        <a:srgbClr val="BFBF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6">
    <a:dk1>
      <a:srgbClr val="232323"/>
    </a:dk1>
    <a:lt1>
      <a:srgbClr val="004080"/>
    </a:lt1>
    <a:dk2>
      <a:srgbClr val="FFFFFF"/>
    </a:dk2>
    <a:lt2>
      <a:srgbClr val="DEF5FA"/>
    </a:lt2>
    <a:accent1>
      <a:srgbClr val="BFBF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ustom 6">
    <a:dk1>
      <a:srgbClr val="232323"/>
    </a:dk1>
    <a:lt1>
      <a:srgbClr val="004080"/>
    </a:lt1>
    <a:dk2>
      <a:srgbClr val="FFFFFF"/>
    </a:dk2>
    <a:lt2>
      <a:srgbClr val="DEF5FA"/>
    </a:lt2>
    <a:accent1>
      <a:srgbClr val="BFBF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ustom 6">
    <a:dk1>
      <a:srgbClr val="232323"/>
    </a:dk1>
    <a:lt1>
      <a:srgbClr val="004080"/>
    </a:lt1>
    <a:dk2>
      <a:srgbClr val="FFFFFF"/>
    </a:dk2>
    <a:lt2>
      <a:srgbClr val="DEF5FA"/>
    </a:lt2>
    <a:accent1>
      <a:srgbClr val="BFBF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ustom 6">
    <a:dk1>
      <a:srgbClr val="232323"/>
    </a:dk1>
    <a:lt1>
      <a:srgbClr val="004080"/>
    </a:lt1>
    <a:dk2>
      <a:srgbClr val="FFFFFF"/>
    </a:dk2>
    <a:lt2>
      <a:srgbClr val="DEF5FA"/>
    </a:lt2>
    <a:accent1>
      <a:srgbClr val="BFBF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19108</TotalTime>
  <Words>446</Words>
  <Application>Microsoft Office PowerPoint</Application>
  <PresentationFormat>On-screen Show (4:3)</PresentationFormat>
  <Paragraphs>70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OHSET Excellence in Equestrian Athletics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OHSET Patterns</dc:title>
  <dc:creator>Karissa Haring</dc:creator>
  <cp:lastModifiedBy>Bill Weir</cp:lastModifiedBy>
  <cp:revision>102</cp:revision>
  <cp:lastPrinted>2023-09-28T00:39:10Z</cp:lastPrinted>
  <dcterms:created xsi:type="dcterms:W3CDTF">2009-12-04T17:23:30Z</dcterms:created>
  <dcterms:modified xsi:type="dcterms:W3CDTF">2023-09-28T00:41:06Z</dcterms:modified>
</cp:coreProperties>
</file>