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314" r:id="rId4"/>
    <p:sldId id="287" r:id="rId5"/>
    <p:sldId id="312" r:id="rId6"/>
    <p:sldId id="313" r:id="rId7"/>
    <p:sldId id="284" r:id="rId8"/>
    <p:sldId id="311" r:id="rId9"/>
    <p:sldId id="257" r:id="rId10"/>
    <p:sldId id="291" r:id="rId11"/>
    <p:sldId id="297" r:id="rId12"/>
    <p:sldId id="310" r:id="rId1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6248" autoAdjust="0"/>
  </p:normalViewPr>
  <p:slideViewPr>
    <p:cSldViewPr>
      <p:cViewPr varScale="1">
        <p:scale>
          <a:sx n="68" d="100"/>
          <a:sy n="68" d="100"/>
        </p:scale>
        <p:origin x="14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20"/>
    </p:cViewPr>
  </p:sorterViewPr>
  <p:notesViewPr>
    <p:cSldViewPr>
      <p:cViewPr varScale="1">
        <p:scale>
          <a:sx n="55" d="100"/>
          <a:sy n="55" d="100"/>
        </p:scale>
        <p:origin x="-1830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2B77A8-47A6-4B33-B7F2-EA7DD7998FDA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127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8D170A-D8A0-4866-B95C-FB6916AADB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53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97A3FF-5EE2-4856-8E7F-9A0C8EEED8A2}" type="datetimeFigureOut">
              <a:rPr lang="en-US"/>
              <a:pPr/>
              <a:t>9/27/2023</a:t>
            </a:fld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60167"/>
            <a:ext cx="5681980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127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127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2" tIns="46671" rIns="93342" bIns="4667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6BED57-9A62-4993-9373-31C29F9E6E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BED57-9A62-4993-9373-31C29F9E6E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03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7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57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Changes coming soon….</a:t>
            </a:r>
          </a:p>
        </p:txBody>
      </p:sp>
    </p:spTree>
    <p:extLst>
      <p:ext uri="{BB962C8B-B14F-4D97-AF65-F5344CB8AC3E}">
        <p14:creationId xmlns:p14="http://schemas.microsoft.com/office/powerpoint/2010/main" val="422063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if a school can or will not field an OHSET team</a:t>
            </a:r>
          </a:p>
          <a:p>
            <a:endParaRPr lang="en-US" dirty="0"/>
          </a:p>
          <a:p>
            <a:r>
              <a:rPr lang="en-US" dirty="0"/>
              <a:t>Then, all in the school district given an opportunity to participate with another High School </a:t>
            </a:r>
          </a:p>
          <a:p>
            <a:r>
              <a:rPr lang="en-US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47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if a school can or will not field an OHSET team</a:t>
            </a:r>
          </a:p>
          <a:p>
            <a:endParaRPr lang="en-US" dirty="0"/>
          </a:p>
          <a:p>
            <a:r>
              <a:rPr lang="en-US" dirty="0"/>
              <a:t>Then, all in the school district given an opportunity to participate with another High School </a:t>
            </a:r>
          </a:p>
          <a:p>
            <a:r>
              <a:rPr lang="en-US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0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5016" indent="-175016">
              <a:buFontTx/>
              <a:buChar char="-"/>
            </a:pPr>
            <a:r>
              <a:rPr lang="en-US" dirty="0"/>
              <a:t>Will they approve an OHSET team?</a:t>
            </a:r>
          </a:p>
          <a:p>
            <a:pPr marL="175016" indent="-175016">
              <a:buFontTx/>
              <a:buChar char="-"/>
            </a:pPr>
            <a:endParaRPr lang="en-US" b="1" dirty="0"/>
          </a:p>
          <a:p>
            <a:pPr marL="175016" indent="-175016">
              <a:buFontTx/>
              <a:buChar char="-"/>
            </a:pPr>
            <a:r>
              <a:rPr lang="en-US" b="1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96183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5016" indent="-175016">
              <a:buFontTx/>
              <a:buChar char="-"/>
            </a:pPr>
            <a:r>
              <a:rPr lang="en-US" dirty="0"/>
              <a:t>Will they approve an OHSET team?</a:t>
            </a:r>
          </a:p>
          <a:p>
            <a:pPr marL="175016" indent="-175016">
              <a:buFontTx/>
              <a:buChar char="-"/>
            </a:pPr>
            <a:endParaRPr lang="en-US" b="1" dirty="0"/>
          </a:p>
          <a:p>
            <a:pPr marL="175016" indent="-175016">
              <a:buFontTx/>
              <a:buChar char="-"/>
            </a:pPr>
            <a:r>
              <a:rPr lang="en-US" b="1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969887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5016" indent="-175016">
              <a:buFontTx/>
              <a:buChar char="-"/>
            </a:pPr>
            <a:r>
              <a:rPr lang="en-US" dirty="0"/>
              <a:t>Will they approve an OHSET team?</a:t>
            </a:r>
          </a:p>
          <a:p>
            <a:pPr marL="175016" indent="-175016">
              <a:buFontTx/>
              <a:buChar char="-"/>
            </a:pPr>
            <a:endParaRPr lang="en-US" b="1" dirty="0"/>
          </a:p>
          <a:p>
            <a:pPr marL="175016" indent="-175016">
              <a:buFontTx/>
              <a:buChar char="-"/>
            </a:pPr>
            <a:r>
              <a:rPr lang="en-US" b="1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081665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52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6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199BB35-C9BC-4C64-BAA8-483DEA2643CA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0E9EA0-EDD6-4EBB-A489-FC318FF2DC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7FD1-4C47-4DE3-AE2D-CA9BE7BF3701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5B9B-C1E2-41D4-AA93-577CA0391F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F73D-A340-4E0D-952A-75AAD2119AF1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9175-86E2-4A44-AB76-65A8F46C3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C758-2EBE-4DAC-B426-B25A4A7E1D39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9ABA-DCF4-47D8-94A1-12A39B49B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76E0B-5600-4178-A570-14702D565C45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821F11-1120-4433-B750-253F023A5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96D50-BD7A-4EE6-8933-0781E6570442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3DD05B-368B-482F-AFFC-34C66D1B7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8E4140-A2CC-4B4E-BB84-FCB860781D0D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7DC83-0775-455C-AD64-6E73ACD25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636AB-944A-4BF2-BEDD-8440ED5690EF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D9A136-5DB5-4C74-BB72-DDA45CB02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851E0-9FA8-4408-B424-9CD1DCCB8642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2ED84-33F6-493F-A26B-22F65934D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A3D4D8-184A-48E8-972E-34E5F6DAB27C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D660A8-05E7-436A-9665-83D7ECFB8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663A66-0D82-4ED9-B45E-2CF49AB3C7CC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8CFED92-7E06-4D70-B436-E71231863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17F1F0-AA6D-4EA8-AFFE-711A1C6F6883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E25BFD-C48E-47BA-AC0A-6F3EB93B5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8991600" cy="182976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800" dirty="0"/>
              <a:t>OHSET</a:t>
            </a:r>
            <a:br>
              <a:rPr lang="en-US" sz="5400" dirty="0"/>
            </a:br>
            <a:r>
              <a:rPr lang="en-US" sz="4000" i="1" dirty="0"/>
              <a:t>Excellence in Equestrian Athletics</a:t>
            </a:r>
            <a:endParaRPr lang="en-US" sz="4000" dirty="0"/>
          </a:p>
        </p:txBody>
      </p:sp>
      <p:pic>
        <p:nvPicPr>
          <p:cNvPr id="14338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0" y="5478463"/>
            <a:ext cx="5486400" cy="13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34553" y="3573970"/>
            <a:ext cx="609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Lucida Sans Unicode" pitchFamily="34" charset="0"/>
              </a:rPr>
              <a:t>2023-24 Coaches &amp; Advisors Training</a:t>
            </a:r>
          </a:p>
          <a:p>
            <a:r>
              <a:rPr lang="en-US" sz="2400" b="1" dirty="0">
                <a:solidFill>
                  <a:schemeClr val="tx2"/>
                </a:solidFill>
                <a:latin typeface="Lucida Sans Unicode" pitchFamily="34" charset="0"/>
              </a:rPr>
              <a:t>Hermiston, OR       10/01/23</a:t>
            </a:r>
          </a:p>
          <a:p>
            <a:r>
              <a:rPr lang="en-US" sz="2400" b="1" dirty="0">
                <a:solidFill>
                  <a:schemeClr val="tx2"/>
                </a:solidFill>
                <a:latin typeface="Lucida Sans Unicode" pitchFamily="34" charset="0"/>
              </a:rPr>
              <a:t>Springfield, OR       11/18/23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2EE5CC-9789-40DE-AD31-0475DEB8E2A8}"/>
              </a:ext>
            </a:extLst>
          </p:cNvPr>
          <p:cNvSpPr txBox="1"/>
          <p:nvPr/>
        </p:nvSpPr>
        <p:spPr>
          <a:xfrm>
            <a:off x="1104900" y="2396053"/>
            <a:ext cx="6934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Cooperative Sponsorships </a:t>
            </a:r>
          </a:p>
          <a:p>
            <a:pPr algn="ctr"/>
            <a:r>
              <a:rPr lang="en-US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“Co-Ops”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Content Placeholder 1"/>
          <p:cNvSpPr txBox="1">
            <a:spLocks/>
          </p:cNvSpPr>
          <p:nvPr/>
        </p:nvSpPr>
        <p:spPr bwMode="auto">
          <a:xfrm>
            <a:off x="457200" y="1066800"/>
            <a:ext cx="82296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Sponsoring school team members – less than ten</a:t>
            </a:r>
          </a:p>
          <a:p>
            <a:pPr marL="109537"/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    (10) athletes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Applying school team members– less than five</a:t>
            </a:r>
          </a:p>
          <a:p>
            <a:pPr marL="109537"/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    (5) athletes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Applying schools request a Co-Op, usually with the nearest school in their OHSET district that fields an OHSET Team and will accept Co-Ops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Standard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Co-Ops</a:t>
            </a:r>
            <a:endParaRPr lang="en-US" sz="41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Content Placeholder 1"/>
          <p:cNvSpPr txBox="1">
            <a:spLocks/>
          </p:cNvSpPr>
          <p:nvPr/>
        </p:nvSpPr>
        <p:spPr bwMode="auto">
          <a:xfrm>
            <a:off x="457200" y="990600"/>
            <a:ext cx="82296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Authorized school official of the sponsoring school must sign the application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Authorized school official of the applying school must be </a:t>
            </a:r>
            <a:r>
              <a:rPr lang="en-US" sz="2400" u="sng" dirty="0">
                <a:solidFill>
                  <a:schemeClr val="tx2"/>
                </a:solidFill>
                <a:latin typeface="Lucida Sans Unicode" pitchFamily="34" charset="0"/>
              </a:rPr>
              <a:t>informed</a:t>
            </a: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 of the application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Completed application reviewed for approval at the next District Board meeting, then approved by the State Board</a:t>
            </a:r>
          </a:p>
          <a:p>
            <a:pPr marL="109537"/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 </a:t>
            </a: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Approved Co-Ops are for one year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Standard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Co-Ops – Approval Process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-47148"/>
            <a:ext cx="8534400" cy="513986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marL="342900" indent="-342900">
              <a:buFont typeface="Arial" charset="0"/>
              <a:buNone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algn="ctr"/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Co-Ops  --   Questions?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lvl="1" algn="ctr"/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Bill Weir</a:t>
            </a:r>
          </a:p>
          <a:p>
            <a:pPr lvl="1" algn="ctr"/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Eligibility and Co-Ops</a:t>
            </a:r>
          </a:p>
          <a:p>
            <a:pPr lvl="1" algn="ctr"/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541-221-0303</a:t>
            </a:r>
          </a:p>
          <a:p>
            <a:pPr lvl="1" algn="ctr"/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bweir@ohset.com</a:t>
            </a:r>
          </a:p>
          <a:p>
            <a:pPr marL="800100" lvl="1" indent="-342900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304925"/>
            <a:ext cx="85344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What is a Co-Op?</a:t>
            </a:r>
          </a:p>
          <a:p>
            <a:pPr marL="342900" indent="-342900">
              <a:buClr>
                <a:schemeClr val="tx2"/>
              </a:buClr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Its an OHSET process that allows students to participate in OHSET if their school will not  approve a team</a:t>
            </a:r>
          </a:p>
          <a:p>
            <a:pPr marL="342900" indent="-342900">
              <a:buFont typeface="Arial" charset="0"/>
              <a:buNone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Cooperative Sponsorship (Co-Ops)</a:t>
            </a:r>
            <a:r>
              <a:rPr lang="en-US" sz="4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304925"/>
            <a:ext cx="85344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Cooperative Sponsorship should not be for convenience, but due to necessity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Only done when a school won’t field an OHSET Team</a:t>
            </a:r>
          </a:p>
          <a:p>
            <a:pPr marL="342900" indent="-342900">
              <a:buFont typeface="Arial" charset="0"/>
              <a:buNone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Before applying for a Co-Op, a diligent effort must be made to </a:t>
            </a:r>
            <a:r>
              <a:rPr lang="en-US" sz="2400" u="sng" dirty="0">
                <a:solidFill>
                  <a:schemeClr val="tx2"/>
                </a:solidFill>
                <a:latin typeface="Lucida Sans Unicode" pitchFamily="34" charset="0"/>
              </a:rPr>
              <a:t>create an OHSET Team at the school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Document all steps taken to try and create a team at the school, including those that did not work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Cooperative Sponsorship (Co-Ops)</a:t>
            </a:r>
            <a:r>
              <a:rPr lang="en-US" sz="4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845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304925"/>
            <a:ext cx="85344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Typical steps to demonstrate effort taken to create an OHSET Team include: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Contact with school officials to test interest, gain assistance, and verify if the school will approve an OHSET team</a:t>
            </a:r>
          </a:p>
          <a:p>
            <a:pPr marL="800100" lvl="1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Find out the official approval process for a club sport at your school</a:t>
            </a:r>
          </a:p>
          <a:p>
            <a:pPr lvl="1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800100" lvl="1" indent="-342900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Co-Op Guidelines (cont.)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304925"/>
            <a:ext cx="85344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Canvassing of the School District to create interest in OHSET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Flyers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Feed stores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Horse arenas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Coastal – Wilco – Independent Farm Stores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Phone Calls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Check with local trainers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Check with local 4-H Horse groups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Lunch meetings at school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Radio Announcements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School Announcements</a:t>
            </a:r>
          </a:p>
          <a:p>
            <a:pPr lvl="5"/>
            <a:r>
              <a:rPr lang="en-US" sz="2800" b="1" dirty="0">
                <a:solidFill>
                  <a:schemeClr val="tx2"/>
                </a:solidFill>
                <a:latin typeface="Lucida Sans Unicode" pitchFamily="34" charset="0"/>
              </a:rPr>
              <a:t>GOAL – Find every high school age horse kid in that school district</a:t>
            </a:r>
          </a:p>
          <a:p>
            <a:pPr lvl="1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800100" lvl="1" indent="-342900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Co-Op Guidelines (cont.)	</a:t>
            </a:r>
          </a:p>
        </p:txBody>
      </p:sp>
    </p:spTree>
    <p:extLst>
      <p:ext uri="{BB962C8B-B14F-4D97-AF65-F5344CB8AC3E}">
        <p14:creationId xmlns:p14="http://schemas.microsoft.com/office/powerpoint/2010/main" val="419086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304925"/>
            <a:ext cx="853440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Lucida Sans Unicode" pitchFamily="34" charset="0"/>
              </a:rPr>
              <a:t>GOAL of canvassing is to reach all high school age students in that school district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Lucida Sans Unicode" pitchFamily="34" charset="0"/>
              </a:rPr>
              <a:t>Students in the school being canvassed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Lucida Sans Unicode" pitchFamily="34" charset="0"/>
              </a:rPr>
              <a:t>Home school students living in that school district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Lucida Sans Unicode" pitchFamily="34" charset="0"/>
              </a:rPr>
              <a:t>GED students living in that school district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Lucida Sans Unicode" pitchFamily="34" charset="0"/>
              </a:rPr>
              <a:t>Private and Charter school students living in that school 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/>
              </a:solidFill>
              <a:latin typeface="Lucida Sans Unicode" pitchFamily="34" charset="0"/>
            </a:endParaRPr>
          </a:p>
          <a:p>
            <a:pPr lvl="1"/>
            <a:endParaRPr lang="en-US" sz="2800" b="1" dirty="0">
              <a:solidFill>
                <a:schemeClr val="tx2"/>
              </a:solidFill>
              <a:latin typeface="Lucida Sans Unicode" pitchFamily="34" charset="0"/>
            </a:endParaRPr>
          </a:p>
          <a:p>
            <a:pPr lvl="1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800100" lvl="1" indent="-342900"/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Co-Op Guidelines (cont.)	</a:t>
            </a:r>
          </a:p>
        </p:txBody>
      </p:sp>
    </p:spTree>
    <p:extLst>
      <p:ext uri="{BB962C8B-B14F-4D97-AF65-F5344CB8AC3E}">
        <p14:creationId xmlns:p14="http://schemas.microsoft.com/office/powerpoint/2010/main" val="379524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Plan an evening meeting place and time - invite all interested athletes &amp; parents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Show OHSET promotional information to explain and stimulate the interest in OHSET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Ask for a spot on the next school district board meeting if needed to start a team at the school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Get the local horse community to attend the board meeting to support your efforts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Get help from the local OHSET District Officers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Co-Op Guidelines (cont.)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Remember that only three things are needed to qualify as a team: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630238" lvl="2" indent="0">
              <a:spcBef>
                <a:spcPct val="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One rider + Advisor + School approval as a high school varsity team or high school club sport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OK to share practice arenas, advisors, and coaches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If you have diligently exhausted all options with little or no response, and the school will not allow a team,  then and only then does the cooperative sponsorship become an option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Co-Op Guidelines (cont.)</a:t>
            </a:r>
          </a:p>
        </p:txBody>
      </p:sp>
    </p:spTree>
    <p:extLst>
      <p:ext uri="{BB962C8B-B14F-4D97-AF65-F5344CB8AC3E}">
        <p14:creationId xmlns:p14="http://schemas.microsoft.com/office/powerpoint/2010/main" val="237175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68" b="34863"/>
          <a:stretch>
            <a:fillRect/>
          </a:stretch>
        </p:blipFill>
        <p:spPr bwMode="auto">
          <a:xfrm>
            <a:off x="39688" y="6408738"/>
            <a:ext cx="17891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Content Placeholder 1"/>
          <p:cNvSpPr txBox="1">
            <a:spLocks/>
          </p:cNvSpPr>
          <p:nvPr/>
        </p:nvSpPr>
        <p:spPr bwMode="auto">
          <a:xfrm>
            <a:off x="457200" y="990600"/>
            <a:ext cx="82296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Font typeface="Arial" charset="0"/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Each application evaluated and voted on based on individual merit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Only Schools, Districts or State organizations may apply for Cooperative Sponsorship, not families or individuals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Sans Unicode" pitchFamily="34" charset="0"/>
              </a:rPr>
              <a:t>Recruitment of athletes is to be strongly discouraged -  any applications with that intent will be denied</a:t>
            </a: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  <a:p>
            <a:pPr marL="365125" indent="-255588">
              <a:buFont typeface="Arial" charset="0"/>
              <a:buChar char="•"/>
            </a:pPr>
            <a:endParaRPr lang="en-US" sz="24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Cooperative Sponsorship Process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6">
      <a:dk1>
        <a:srgbClr val="232323"/>
      </a:dk1>
      <a:lt1>
        <a:srgbClr val="004080"/>
      </a:lt1>
      <a:dk2>
        <a:srgbClr val="FFFFFF"/>
      </a:dk2>
      <a:lt2>
        <a:srgbClr val="DEF5FA"/>
      </a:lt2>
      <a:accent1>
        <a:srgbClr val="BFBF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6">
    <a:dk1>
      <a:srgbClr val="232323"/>
    </a:dk1>
    <a:lt1>
      <a:srgbClr val="004080"/>
    </a:lt1>
    <a:dk2>
      <a:srgbClr val="FFFFFF"/>
    </a:dk2>
    <a:lt2>
      <a:srgbClr val="DEF5FA"/>
    </a:lt2>
    <a:accent1>
      <a:srgbClr val="BFBF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6">
    <a:dk1>
      <a:srgbClr val="232323"/>
    </a:dk1>
    <a:lt1>
      <a:srgbClr val="004080"/>
    </a:lt1>
    <a:dk2>
      <a:srgbClr val="FFFFFF"/>
    </a:dk2>
    <a:lt2>
      <a:srgbClr val="DEF5FA"/>
    </a:lt2>
    <a:accent1>
      <a:srgbClr val="BFBF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ustom 6">
    <a:dk1>
      <a:srgbClr val="232323"/>
    </a:dk1>
    <a:lt1>
      <a:srgbClr val="004080"/>
    </a:lt1>
    <a:dk2>
      <a:srgbClr val="FFFFFF"/>
    </a:dk2>
    <a:lt2>
      <a:srgbClr val="DEF5FA"/>
    </a:lt2>
    <a:accent1>
      <a:srgbClr val="BFBF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ustom 6">
    <a:dk1>
      <a:srgbClr val="232323"/>
    </a:dk1>
    <a:lt1>
      <a:srgbClr val="004080"/>
    </a:lt1>
    <a:dk2>
      <a:srgbClr val="FFFFFF"/>
    </a:dk2>
    <a:lt2>
      <a:srgbClr val="DEF5FA"/>
    </a:lt2>
    <a:accent1>
      <a:srgbClr val="BFBF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11636</TotalTime>
  <Words>700</Words>
  <Application>Microsoft Office PowerPoint</Application>
  <PresentationFormat>On-screen Show (4:3)</PresentationFormat>
  <Paragraphs>121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OHSET Excellence in Equestrian Athletics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OHSET Patterns</dc:title>
  <dc:creator>Karissa Haring</dc:creator>
  <cp:lastModifiedBy>Bill Weir</cp:lastModifiedBy>
  <cp:revision>89</cp:revision>
  <cp:lastPrinted>2023-09-28T01:24:15Z</cp:lastPrinted>
  <dcterms:created xsi:type="dcterms:W3CDTF">2009-12-04T17:23:30Z</dcterms:created>
  <dcterms:modified xsi:type="dcterms:W3CDTF">2023-09-28T01:26:38Z</dcterms:modified>
</cp:coreProperties>
</file>